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D51ADE6A-740E-44AE-83CC-AE7238B6C88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1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5600" y="2044700"/>
            <a:ext cx="12293600" cy="3238500"/>
          </a:xfrm>
          <a:prstGeom prst="rect">
            <a:avLst/>
          </a:prstGeom>
        </p:spPr>
        <p:txBody>
          <a:bodyPr anchor="b"/>
          <a:lstStyle/>
          <a:p>
            <a:r>
              <a:t>Title Text</a:t>
            </a:r>
          </a:p>
        </p:txBody>
      </p:sp>
      <p:sp>
        <p:nvSpPr>
          <p:cNvPr id="12"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4" name="“Type a quote here.”"/>
          <p:cNvSpPr>
            <a:spLocks noGrp="1"/>
          </p:cNvSpPr>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346200" y="520700"/>
            <a:ext cx="10388600" cy="5860236"/>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908800"/>
            <a:ext cx="10464800" cy="1282700"/>
          </a:xfrm>
          <a:prstGeom prst="rect">
            <a:avLst/>
          </a:prstGeom>
        </p:spPr>
        <p:txBody>
          <a:bodyPr/>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55600" y="3251200"/>
            <a:ext cx="12293600" cy="32385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05600" y="609600"/>
            <a:ext cx="5359400" cy="77597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355600" y="1016000"/>
            <a:ext cx="5892800" cy="3886200"/>
          </a:xfrm>
          <a:prstGeom prst="rect">
            <a:avLst/>
          </a:prstGeom>
        </p:spPr>
        <p:txBody>
          <a:bodyPr anchor="b"/>
          <a:lstStyle/>
          <a:p>
            <a:r>
              <a:t>Title Text</a:t>
            </a:r>
          </a:p>
        </p:txBody>
      </p:sp>
      <p:sp>
        <p:nvSpPr>
          <p:cNvPr id="40" name="Body Level One…"/>
          <p:cNvSpPr txBox="1">
            <a:spLocks noGrp="1"/>
          </p:cNvSpPr>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defRPr>
                <a:latin typeface="Abadi MT Condensed Extra Bold"/>
                <a:ea typeface="Abadi MT Condensed Extra Bold"/>
                <a:cs typeface="Abadi MT Condensed Extra Bold"/>
                <a:sym typeface="Abadi MT Condensed Extra Bold"/>
              </a:defRPr>
            </a:lvl1pPr>
          </a:lstStyle>
          <a:p>
            <a:r>
              <a:t>Title Text</a:t>
            </a:r>
          </a:p>
        </p:txBody>
      </p:sp>
      <p:sp>
        <p:nvSpPr>
          <p:cNvPr id="57" name="Body Level One…"/>
          <p:cNvSpPr txBox="1">
            <a:spLocks noGrp="1"/>
          </p:cNvSpPr>
          <p:nvPr>
            <p:ph type="body" idx="1"/>
          </p:nvPr>
        </p:nvSpPr>
        <p:spPr>
          <a:prstGeom prst="rect">
            <a:avLst/>
          </a:prstGeom>
        </p:spPr>
        <p:txBody>
          <a:bodyPr/>
          <a:lstStyle>
            <a:lvl1pPr marL="520700" indent="-520700">
              <a:lnSpc>
                <a:spcPct val="120000"/>
              </a:lnSpc>
              <a:spcBef>
                <a:spcPts val="4600"/>
              </a:spcBef>
              <a:defRPr sz="4600">
                <a:latin typeface="Abadi MT Condensed Light"/>
                <a:ea typeface="Abadi MT Condensed Light"/>
                <a:cs typeface="Abadi MT Condensed Light"/>
                <a:sym typeface="Abadi MT Condensed Light"/>
              </a:defRPr>
            </a:lvl1pPr>
            <a:lvl2pPr marL="1041400" indent="-520700">
              <a:lnSpc>
                <a:spcPct val="120000"/>
              </a:lnSpc>
              <a:spcBef>
                <a:spcPts val="4600"/>
              </a:spcBef>
              <a:defRPr sz="4600">
                <a:latin typeface="Abadi MT Condensed Light"/>
                <a:ea typeface="Abadi MT Condensed Light"/>
                <a:cs typeface="Abadi MT Condensed Light"/>
                <a:sym typeface="Abadi MT Condensed Light"/>
              </a:defRPr>
            </a:lvl2pPr>
            <a:lvl3pPr marL="1562100" indent="-520700">
              <a:lnSpc>
                <a:spcPct val="120000"/>
              </a:lnSpc>
              <a:spcBef>
                <a:spcPts val="4600"/>
              </a:spcBef>
              <a:defRPr sz="4600">
                <a:latin typeface="Abadi MT Condensed Light"/>
                <a:ea typeface="Abadi MT Condensed Light"/>
                <a:cs typeface="Abadi MT Condensed Light"/>
                <a:sym typeface="Abadi MT Condensed Light"/>
              </a:defRPr>
            </a:lvl3pPr>
            <a:lvl4pPr marL="2082800" indent="-520700">
              <a:lnSpc>
                <a:spcPct val="120000"/>
              </a:lnSpc>
              <a:spcBef>
                <a:spcPts val="4600"/>
              </a:spcBef>
              <a:defRPr sz="4600">
                <a:latin typeface="Abadi MT Condensed Light"/>
                <a:ea typeface="Abadi MT Condensed Light"/>
                <a:cs typeface="Abadi MT Condensed Light"/>
                <a:sym typeface="Abadi MT Condensed Light"/>
              </a:defRPr>
            </a:lvl4pPr>
            <a:lvl5pPr marL="2603500" indent="-520700">
              <a:lnSpc>
                <a:spcPct val="120000"/>
              </a:lnSpc>
              <a:spcBef>
                <a:spcPts val="4600"/>
              </a:spcBef>
              <a:defRPr sz="4600">
                <a:latin typeface="Abadi MT Condensed Light"/>
                <a:ea typeface="Abadi MT Condensed Light"/>
                <a:cs typeface="Abadi MT Condensed Light"/>
                <a:sym typeface="Abadi MT Condensed Light"/>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870700" y="2781300"/>
            <a:ext cx="5283200" cy="61849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355600" y="2730500"/>
            <a:ext cx="5892800" cy="6299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54800" y="5029200"/>
            <a:ext cx="5803900" cy="4216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664613" y="508000"/>
            <a:ext cx="5803901" cy="42164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533400" y="508000"/>
            <a:ext cx="5808231" cy="8737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5600" y="254000"/>
            <a:ext cx="122936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355600" y="2730500"/>
            <a:ext cx="12293600" cy="62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271000"/>
            <a:ext cx="342901" cy="3556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annolikhetslära…"/>
          <p:cNvSpPr txBox="1">
            <a:spLocks noGrp="1"/>
          </p:cNvSpPr>
          <p:nvPr>
            <p:ph type="ctrTitle"/>
          </p:nvPr>
        </p:nvSpPr>
        <p:spPr>
          <a:xfrm>
            <a:off x="355600" y="1447800"/>
            <a:ext cx="12293600" cy="3238500"/>
          </a:xfrm>
          <a:prstGeom prst="rect">
            <a:avLst/>
          </a:prstGeom>
        </p:spPr>
        <p:txBody>
          <a:bodyPr/>
          <a:lstStyle/>
          <a:p>
            <a:pPr>
              <a:defRPr sz="6800">
                <a:latin typeface="Abadi MT Condensed Extra Bold"/>
                <a:ea typeface="Abadi MT Condensed Extra Bold"/>
                <a:cs typeface="Abadi MT Condensed Extra Bold"/>
                <a:sym typeface="Abadi MT Condensed Extra Bold"/>
              </a:defRPr>
            </a:pPr>
            <a:r>
              <a:rPr b="1" dirty="0" err="1"/>
              <a:t>Sannolikhetslära</a:t>
            </a:r>
            <a:r>
              <a:rPr b="1" dirty="0"/>
              <a:t> </a:t>
            </a:r>
          </a:p>
          <a:p>
            <a:pPr>
              <a:defRPr sz="6800">
                <a:latin typeface="Abadi MT Condensed Extra Bold"/>
                <a:ea typeface="Abadi MT Condensed Extra Bold"/>
                <a:cs typeface="Abadi MT Condensed Extra Bold"/>
                <a:sym typeface="Abadi MT Condensed Extra Bold"/>
              </a:defRPr>
            </a:pPr>
            <a:r>
              <a:rPr b="1" dirty="0" err="1"/>
              <a:t>och</a:t>
            </a:r>
            <a:endParaRPr b="1" dirty="0"/>
          </a:p>
          <a:p>
            <a:pPr>
              <a:defRPr sz="6800">
                <a:latin typeface="Abadi MT Condensed Extra Bold"/>
                <a:ea typeface="Abadi MT Condensed Extra Bold"/>
                <a:cs typeface="Abadi MT Condensed Extra Bold"/>
                <a:sym typeface="Abadi MT Condensed Extra Bold"/>
              </a:defRPr>
            </a:pPr>
            <a:r>
              <a:rPr b="1" dirty="0" err="1"/>
              <a:t>statistik</a:t>
            </a:r>
            <a:endParaRPr b="1" dirty="0"/>
          </a:p>
        </p:txBody>
      </p:sp>
      <p:sp>
        <p:nvSpPr>
          <p:cNvPr id="120" name="Jose M. Peña"/>
          <p:cNvSpPr txBox="1">
            <a:spLocks noGrp="1"/>
          </p:cNvSpPr>
          <p:nvPr>
            <p:ph type="subTitle" sz="quarter" idx="1"/>
          </p:nvPr>
        </p:nvSpPr>
        <p:spPr>
          <a:xfrm>
            <a:off x="304800" y="5044610"/>
            <a:ext cx="12293600" cy="1295400"/>
          </a:xfrm>
          <a:prstGeom prst="rect">
            <a:avLst/>
          </a:prstGeom>
        </p:spPr>
        <p:txBody>
          <a:bodyPr/>
          <a:lstStyle>
            <a:lvl1pPr>
              <a:defRPr>
                <a:latin typeface="Abadi MT Condensed Light"/>
                <a:ea typeface="Abadi MT Condensed Light"/>
                <a:cs typeface="Abadi MT Condensed Light"/>
                <a:sym typeface="Abadi MT Condensed Light"/>
              </a:defRPr>
            </a:lvl1pPr>
          </a:lstStyle>
          <a:p>
            <a:r>
              <a:rPr dirty="0"/>
              <a:t>Jose M. </a:t>
            </a:r>
            <a:r>
              <a:rPr dirty="0" smtClean="0"/>
              <a:t>Peña</a:t>
            </a:r>
            <a:endParaRPr lang="sv-SE" dirty="0" smtClean="0"/>
          </a:p>
          <a:p>
            <a:r>
              <a:rPr lang="sv-SE" dirty="0" smtClean="0"/>
              <a:t>(</a:t>
            </a:r>
            <a:r>
              <a:rPr lang="sv-SE" dirty="0" err="1" smtClean="0"/>
              <a:t>slides</a:t>
            </a:r>
            <a:r>
              <a:rPr lang="sv-SE" dirty="0" smtClean="0"/>
              <a:t> from Mattias Villani)</a:t>
            </a:r>
            <a:endParaRPr dirty="0"/>
          </a:p>
        </p:txBody>
      </p:sp>
      <p:sp>
        <p:nvSpPr>
          <p:cNvPr id="121" name="Föreläsning 1 - Introduktion. Motivation. Sannolikheter."/>
          <p:cNvSpPr txBox="1"/>
          <p:nvPr/>
        </p:nvSpPr>
        <p:spPr>
          <a:xfrm>
            <a:off x="304800" y="6553200"/>
            <a:ext cx="12293600" cy="1295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3800">
                <a:solidFill>
                  <a:schemeClr val="accent5"/>
                </a:solidFill>
                <a:latin typeface="Abadi MT Condensed Light"/>
                <a:ea typeface="Abadi MT Condensed Light"/>
                <a:cs typeface="Abadi MT Condensed Light"/>
                <a:sym typeface="Abadi MT Condensed Light"/>
              </a:defRPr>
            </a:lvl1pPr>
          </a:lstStyle>
          <a:p>
            <a:r>
              <a:t>Föreläsning 1 - Introduktion. Motivation. Sannolikheter.</a:t>
            </a:r>
          </a:p>
        </p:txBody>
      </p:sp>
      <p:pic>
        <p:nvPicPr>
          <p:cNvPr id="122" name="LiU_secondary_1_black.png" descr="LiU_secondary_1_black.png"/>
          <p:cNvPicPr>
            <a:picLocks noChangeAspect="1"/>
          </p:cNvPicPr>
          <p:nvPr/>
        </p:nvPicPr>
        <p:blipFill>
          <a:blip r:embed="rId2">
            <a:extLst/>
          </a:blip>
          <a:stretch>
            <a:fillRect/>
          </a:stretch>
        </p:blipFill>
        <p:spPr>
          <a:xfrm>
            <a:off x="306575" y="8206910"/>
            <a:ext cx="1965023" cy="1546691"/>
          </a:xfrm>
          <a:prstGeom prst="rect">
            <a:avLst/>
          </a:prstGeom>
          <a:ln w="12700">
            <a:miter lim="400000"/>
          </a:ln>
        </p:spPr>
      </p:pic>
      <p:sp>
        <p:nvSpPr>
          <p:cNvPr id="123" name="TDAB01"/>
          <p:cNvSpPr txBox="1"/>
          <p:nvPr/>
        </p:nvSpPr>
        <p:spPr>
          <a:xfrm>
            <a:off x="5702300" y="8602612"/>
            <a:ext cx="12293600" cy="92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a:defRPr sz="4800" cap="all">
                <a:latin typeface="Abadi MT Condensed Light"/>
                <a:ea typeface="Abadi MT Condensed Light"/>
                <a:cs typeface="Abadi MT Condensed Light"/>
                <a:sym typeface="Abadi MT Condensed Light"/>
              </a:defRPr>
            </a:lvl1pPr>
          </a:lstStyle>
          <a:p>
            <a:r>
              <a:t>TDAB01</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ANNOLIKHETer"/>
          <p:cNvSpPr txBox="1">
            <a:spLocks noGrp="1"/>
          </p:cNvSpPr>
          <p:nvPr>
            <p:ph type="title"/>
          </p:nvPr>
        </p:nvSpPr>
        <p:spPr>
          <a:xfrm>
            <a:off x="355600" y="266700"/>
            <a:ext cx="12293600" cy="2438400"/>
          </a:xfrm>
          <a:prstGeom prst="rect">
            <a:avLst/>
          </a:prstGeom>
        </p:spPr>
        <p:txBody>
          <a:bodyPr>
            <a:normAutofit/>
          </a:bodyPr>
          <a:lstStyle/>
          <a:p>
            <a:pPr lvl="1">
              <a:defRPr>
                <a:latin typeface="Abadi MT Condensed Extra Bold"/>
                <a:ea typeface="Abadi MT Condensed Extra Bold"/>
                <a:cs typeface="Abadi MT Condensed Extra Bold"/>
                <a:sym typeface="Abadi MT Condensed Extra Bold"/>
              </a:defRPr>
            </a:pPr>
            <a:r>
              <a:rPr sz="4400" b="1" dirty="0" err="1"/>
              <a:t>SANNOLIKHETer</a:t>
            </a:r>
            <a:endParaRPr sz="4400" b="1" dirty="0"/>
          </a:p>
        </p:txBody>
      </p:sp>
      <p:sp>
        <p:nvSpPr>
          <p:cNvPr id="166" name="Intuitivt: en sannolikhet beskriver chansen/risken att en händelse inträffar.  Pr(Norrköping vinner allsvenskan)=0.3 Pr(inflationen överstiger 2% om ett halvår) = 0.05 Pr(objektet vid position (x,y) är en bomb) = 0.001 Pr(person x har cancer) = 0.01…"/>
          <p:cNvSpPr txBox="1">
            <a:spLocks noGrp="1"/>
          </p:cNvSpPr>
          <p:nvPr>
            <p:ph type="body" idx="1"/>
          </p:nvPr>
        </p:nvSpPr>
        <p:spPr>
          <a:prstGeom prst="rect">
            <a:avLst/>
          </a:prstGeom>
        </p:spPr>
        <p:txBody>
          <a:bodyPr/>
          <a:lstStyle/>
          <a:p>
            <a:pPr marL="317627" indent="-317627" defTabSz="356362">
              <a:spcBef>
                <a:spcPts val="2800"/>
              </a:spcBef>
              <a:defRPr sz="2806"/>
            </a:pPr>
            <a:r>
              <a:rPr dirty="0" err="1"/>
              <a:t>Intuitivt</a:t>
            </a:r>
            <a:r>
              <a:rPr dirty="0"/>
              <a:t>: </a:t>
            </a:r>
            <a:r>
              <a:rPr dirty="0" err="1"/>
              <a:t>en</a:t>
            </a:r>
            <a:r>
              <a:rPr dirty="0"/>
              <a:t> </a:t>
            </a:r>
            <a:r>
              <a:rPr b="1" dirty="0" err="1">
                <a:latin typeface="Helvetica"/>
                <a:ea typeface="Helvetica"/>
                <a:cs typeface="Helvetica"/>
                <a:sym typeface="Helvetica"/>
              </a:rPr>
              <a:t>sannolikhet</a:t>
            </a:r>
            <a:r>
              <a:rPr dirty="0"/>
              <a:t> </a:t>
            </a:r>
            <a:r>
              <a:rPr dirty="0" err="1"/>
              <a:t>beskriver</a:t>
            </a:r>
            <a:r>
              <a:rPr dirty="0"/>
              <a:t> </a:t>
            </a:r>
            <a:r>
              <a:rPr dirty="0" err="1"/>
              <a:t>chansen</a:t>
            </a:r>
            <a:r>
              <a:rPr dirty="0"/>
              <a:t>/</a:t>
            </a:r>
            <a:r>
              <a:rPr dirty="0" err="1"/>
              <a:t>risken</a:t>
            </a:r>
            <a:r>
              <a:rPr dirty="0"/>
              <a:t> </a:t>
            </a:r>
            <a:r>
              <a:rPr dirty="0" err="1"/>
              <a:t>att</a:t>
            </a:r>
            <a:r>
              <a:rPr dirty="0"/>
              <a:t> </a:t>
            </a:r>
            <a:r>
              <a:rPr dirty="0" err="1"/>
              <a:t>en</a:t>
            </a:r>
            <a:r>
              <a:rPr dirty="0"/>
              <a:t> </a:t>
            </a:r>
            <a:r>
              <a:rPr dirty="0" err="1">
                <a:latin typeface="Abadi MT Condensed Extra Bold"/>
                <a:ea typeface="Abadi MT Condensed Extra Bold"/>
                <a:cs typeface="Abadi MT Condensed Extra Bold"/>
                <a:sym typeface="Abadi MT Condensed Extra Bold"/>
              </a:rPr>
              <a:t>händelse</a:t>
            </a:r>
            <a:r>
              <a:rPr dirty="0"/>
              <a:t> </a:t>
            </a:r>
            <a:r>
              <a:rPr dirty="0" err="1"/>
              <a:t>inträffar</a:t>
            </a:r>
            <a:r>
              <a:rPr dirty="0"/>
              <a:t>. </a:t>
            </a:r>
            <a:br>
              <a:rPr dirty="0"/>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Norrköping</a:t>
            </a:r>
            <a:r>
              <a:rPr sz="2196" dirty="0">
                <a:solidFill>
                  <a:schemeClr val="accent5">
                    <a:hueOff val="-92222"/>
                    <a:lumOff val="-9871"/>
                  </a:schemeClr>
                </a:solidFill>
              </a:rPr>
              <a:t> </a:t>
            </a:r>
            <a:r>
              <a:rPr sz="2196" dirty="0" err="1">
                <a:solidFill>
                  <a:schemeClr val="accent5">
                    <a:hueOff val="-92222"/>
                    <a:lumOff val="-9871"/>
                  </a:schemeClr>
                </a:solidFill>
              </a:rPr>
              <a:t>vinner</a:t>
            </a:r>
            <a:r>
              <a:rPr sz="2196" dirty="0">
                <a:solidFill>
                  <a:schemeClr val="accent5">
                    <a:hueOff val="-92222"/>
                    <a:lumOff val="-9871"/>
                  </a:schemeClr>
                </a:solidFill>
              </a:rPr>
              <a:t> </a:t>
            </a:r>
            <a:r>
              <a:rPr sz="2196" dirty="0" err="1">
                <a:solidFill>
                  <a:schemeClr val="accent5">
                    <a:hueOff val="-92222"/>
                    <a:lumOff val="-9871"/>
                  </a:schemeClr>
                </a:solidFill>
              </a:rPr>
              <a:t>allsvenskan</a:t>
            </a:r>
            <a:r>
              <a:rPr sz="2196" dirty="0">
                <a:solidFill>
                  <a:schemeClr val="accent5">
                    <a:hueOff val="-92222"/>
                    <a:lumOff val="-9871"/>
                  </a:schemeClr>
                </a:solidFill>
              </a:rPr>
              <a:t>)=0.3</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inflationen</a:t>
            </a:r>
            <a:r>
              <a:rPr sz="2196" dirty="0">
                <a:solidFill>
                  <a:schemeClr val="accent5">
                    <a:hueOff val="-92222"/>
                    <a:lumOff val="-9871"/>
                  </a:schemeClr>
                </a:solidFill>
              </a:rPr>
              <a:t> </a:t>
            </a:r>
            <a:r>
              <a:rPr sz="2196" dirty="0" err="1">
                <a:solidFill>
                  <a:schemeClr val="accent5">
                    <a:hueOff val="-92222"/>
                    <a:lumOff val="-9871"/>
                  </a:schemeClr>
                </a:solidFill>
              </a:rPr>
              <a:t>överstiger</a:t>
            </a:r>
            <a:r>
              <a:rPr sz="2196" dirty="0">
                <a:solidFill>
                  <a:schemeClr val="accent5">
                    <a:hueOff val="-92222"/>
                    <a:lumOff val="-9871"/>
                  </a:schemeClr>
                </a:solidFill>
              </a:rPr>
              <a:t> 2% om </a:t>
            </a:r>
            <a:r>
              <a:rPr sz="2196" dirty="0" err="1">
                <a:solidFill>
                  <a:schemeClr val="accent5">
                    <a:hueOff val="-92222"/>
                    <a:lumOff val="-9871"/>
                  </a:schemeClr>
                </a:solidFill>
              </a:rPr>
              <a:t>ett</a:t>
            </a:r>
            <a:r>
              <a:rPr sz="2196" dirty="0">
                <a:solidFill>
                  <a:schemeClr val="accent5">
                    <a:hueOff val="-92222"/>
                    <a:lumOff val="-9871"/>
                  </a:schemeClr>
                </a:solidFill>
              </a:rPr>
              <a:t> </a:t>
            </a:r>
            <a:r>
              <a:rPr sz="2196" dirty="0" err="1">
                <a:solidFill>
                  <a:schemeClr val="accent5">
                    <a:hueOff val="-92222"/>
                    <a:lumOff val="-9871"/>
                  </a:schemeClr>
                </a:solidFill>
              </a:rPr>
              <a:t>halvår</a:t>
            </a:r>
            <a:r>
              <a:rPr sz="2196" dirty="0">
                <a:solidFill>
                  <a:schemeClr val="accent5">
                    <a:hueOff val="-92222"/>
                    <a:lumOff val="-9871"/>
                  </a:schemeClr>
                </a:solidFill>
              </a:rPr>
              <a:t>) = 0.05</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objektet</a:t>
            </a:r>
            <a:r>
              <a:rPr sz="2196" dirty="0">
                <a:solidFill>
                  <a:schemeClr val="accent5">
                    <a:hueOff val="-92222"/>
                    <a:lumOff val="-9871"/>
                  </a:schemeClr>
                </a:solidFill>
              </a:rPr>
              <a:t> vid position (</a:t>
            </a:r>
            <a:r>
              <a:rPr sz="2196" dirty="0" err="1">
                <a:solidFill>
                  <a:schemeClr val="accent5">
                    <a:hueOff val="-92222"/>
                    <a:lumOff val="-9871"/>
                  </a:schemeClr>
                </a:solidFill>
              </a:rPr>
              <a:t>x,y</a:t>
            </a:r>
            <a:r>
              <a:rPr sz="2196" dirty="0">
                <a:solidFill>
                  <a:schemeClr val="accent5">
                    <a:hueOff val="-92222"/>
                    <a:lumOff val="-9871"/>
                  </a:schemeClr>
                </a:solidFill>
              </a:rPr>
              <a:t>) </a:t>
            </a:r>
            <a:r>
              <a:rPr sz="2196" dirty="0" err="1">
                <a:solidFill>
                  <a:schemeClr val="accent5">
                    <a:hueOff val="-92222"/>
                    <a:lumOff val="-9871"/>
                  </a:schemeClr>
                </a:solidFill>
              </a:rPr>
              <a:t>är</a:t>
            </a:r>
            <a:r>
              <a:rPr sz="2196" dirty="0">
                <a:solidFill>
                  <a:schemeClr val="accent5">
                    <a:hueOff val="-92222"/>
                    <a:lumOff val="-9871"/>
                  </a:schemeClr>
                </a:solidFill>
              </a:rPr>
              <a:t> </a:t>
            </a:r>
            <a:r>
              <a:rPr sz="2196" dirty="0" err="1">
                <a:solidFill>
                  <a:schemeClr val="accent5">
                    <a:hueOff val="-92222"/>
                    <a:lumOff val="-9871"/>
                  </a:schemeClr>
                </a:solidFill>
              </a:rPr>
              <a:t>en</a:t>
            </a:r>
            <a:r>
              <a:rPr sz="2196" dirty="0">
                <a:solidFill>
                  <a:schemeClr val="accent5">
                    <a:hueOff val="-92222"/>
                    <a:lumOff val="-9871"/>
                  </a:schemeClr>
                </a:solidFill>
              </a:rPr>
              <a:t> bomb) = 0.001</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(person x </a:t>
            </a:r>
            <a:r>
              <a:rPr sz="2196" dirty="0" err="1">
                <a:solidFill>
                  <a:schemeClr val="accent5">
                    <a:hueOff val="-92222"/>
                    <a:lumOff val="-9871"/>
                  </a:schemeClr>
                </a:solidFill>
              </a:rPr>
              <a:t>har</a:t>
            </a:r>
            <a:r>
              <a:rPr sz="2196" dirty="0">
                <a:solidFill>
                  <a:schemeClr val="accent5">
                    <a:hueOff val="-92222"/>
                    <a:lumOff val="-9871"/>
                  </a:schemeClr>
                </a:solidFill>
              </a:rPr>
              <a:t> cancer) = 0.01</a:t>
            </a:r>
          </a:p>
          <a:p>
            <a:pPr marL="317627" indent="-317627" defTabSz="356362">
              <a:spcBef>
                <a:spcPts val="2800"/>
              </a:spcBef>
              <a:defRPr sz="2806">
                <a:solidFill>
                  <a:srgbClr val="000000"/>
                </a:solidFill>
              </a:defRPr>
            </a:pPr>
            <a:r>
              <a:rPr dirty="0" err="1"/>
              <a:t>Några</a:t>
            </a:r>
            <a:r>
              <a:rPr dirty="0"/>
              <a:t> </a:t>
            </a:r>
            <a:r>
              <a:rPr dirty="0" err="1"/>
              <a:t>saker</a:t>
            </a:r>
            <a:r>
              <a:rPr dirty="0"/>
              <a:t> </a:t>
            </a:r>
            <a:r>
              <a:rPr dirty="0" err="1"/>
              <a:t>att</a:t>
            </a:r>
            <a:r>
              <a:rPr dirty="0"/>
              <a:t> </a:t>
            </a:r>
            <a:r>
              <a:rPr dirty="0" err="1"/>
              <a:t>reda</a:t>
            </a:r>
            <a:r>
              <a:rPr dirty="0"/>
              <a:t> </a:t>
            </a:r>
            <a:r>
              <a:rPr dirty="0" err="1"/>
              <a:t>ut</a:t>
            </a:r>
            <a:r>
              <a:rPr dirty="0"/>
              <a:t>:</a:t>
            </a:r>
          </a:p>
          <a:p>
            <a:pPr marL="635254" lvl="1" indent="-317627" defTabSz="356362">
              <a:spcBef>
                <a:spcPts val="2800"/>
              </a:spcBef>
              <a:defRPr sz="2806">
                <a:solidFill>
                  <a:srgbClr val="000000"/>
                </a:solidFill>
              </a:defRPr>
            </a:pPr>
            <a:r>
              <a:rPr dirty="0" err="1"/>
              <a:t>Vad</a:t>
            </a:r>
            <a:r>
              <a:rPr dirty="0"/>
              <a:t> </a:t>
            </a:r>
            <a:r>
              <a:rPr dirty="0" err="1"/>
              <a:t>är</a:t>
            </a:r>
            <a:r>
              <a:rPr dirty="0"/>
              <a:t> </a:t>
            </a:r>
            <a:r>
              <a:rPr dirty="0" err="1"/>
              <a:t>en</a:t>
            </a:r>
            <a:r>
              <a:rPr dirty="0"/>
              <a:t> </a:t>
            </a:r>
            <a:r>
              <a:rPr b="1" dirty="0" err="1">
                <a:latin typeface="Abadi MT Condensed Extra Bold"/>
                <a:ea typeface="Abadi MT Condensed Extra Bold"/>
                <a:cs typeface="Abadi MT Condensed Extra Bold"/>
                <a:sym typeface="Abadi MT Condensed Extra Bold"/>
              </a:rPr>
              <a:t>händelse</a:t>
            </a:r>
            <a:r>
              <a:rPr dirty="0"/>
              <a:t>?</a:t>
            </a:r>
          </a:p>
          <a:p>
            <a:pPr marL="635254" lvl="1" indent="-317627" defTabSz="356362">
              <a:spcBef>
                <a:spcPts val="2800"/>
              </a:spcBef>
              <a:defRPr sz="2806">
                <a:solidFill>
                  <a:srgbClr val="000000"/>
                </a:solidFill>
              </a:defRPr>
            </a:pPr>
            <a:r>
              <a:rPr dirty="0" err="1"/>
              <a:t>Vilka</a:t>
            </a:r>
            <a:r>
              <a:rPr dirty="0"/>
              <a:t> </a:t>
            </a:r>
            <a:r>
              <a:rPr b="1" dirty="0" err="1">
                <a:latin typeface="Abadi MT Condensed Extra Bold"/>
                <a:ea typeface="Abadi MT Condensed Extra Bold"/>
                <a:cs typeface="Abadi MT Condensed Extra Bold"/>
                <a:sym typeface="Abadi MT Condensed Extra Bold"/>
              </a:rPr>
              <a:t>matematiska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egenskaper</a:t>
            </a:r>
            <a:r>
              <a:rPr b="1" dirty="0"/>
              <a:t> </a:t>
            </a:r>
            <a:r>
              <a:rPr dirty="0" err="1"/>
              <a:t>måste</a:t>
            </a:r>
            <a:r>
              <a:rPr dirty="0"/>
              <a:t> </a:t>
            </a:r>
            <a:r>
              <a:rPr dirty="0" err="1"/>
              <a:t>en</a:t>
            </a:r>
            <a:r>
              <a:rPr dirty="0"/>
              <a:t> </a:t>
            </a:r>
            <a:r>
              <a:rPr dirty="0" err="1"/>
              <a:t>sannolikhet</a:t>
            </a:r>
            <a:r>
              <a:rPr dirty="0"/>
              <a:t> ha </a:t>
            </a:r>
            <a:r>
              <a:rPr dirty="0" err="1"/>
              <a:t>för</a:t>
            </a:r>
            <a:r>
              <a:rPr dirty="0"/>
              <a:t> </a:t>
            </a:r>
            <a:r>
              <a:rPr dirty="0" err="1"/>
              <a:t>att</a:t>
            </a:r>
            <a:r>
              <a:rPr dirty="0"/>
              <a:t> de </a:t>
            </a:r>
            <a:r>
              <a:rPr dirty="0" err="1"/>
              <a:t>ska</a:t>
            </a:r>
            <a:r>
              <a:rPr dirty="0"/>
              <a:t> </a:t>
            </a:r>
            <a:r>
              <a:rPr dirty="0" err="1"/>
              <a:t>vara</a:t>
            </a:r>
            <a:r>
              <a:rPr dirty="0"/>
              <a:t> </a:t>
            </a:r>
            <a:r>
              <a:rPr dirty="0" err="1"/>
              <a:t>användbara</a:t>
            </a:r>
            <a:r>
              <a:rPr dirty="0"/>
              <a:t> (</a:t>
            </a:r>
            <a:r>
              <a:rPr dirty="0" err="1"/>
              <a:t>inte</a:t>
            </a:r>
            <a:r>
              <a:rPr dirty="0"/>
              <a:t> </a:t>
            </a:r>
            <a:r>
              <a:rPr dirty="0" err="1"/>
              <a:t>leda</a:t>
            </a:r>
            <a:r>
              <a:rPr dirty="0"/>
              <a:t> till </a:t>
            </a:r>
            <a:r>
              <a:rPr dirty="0" err="1"/>
              <a:t>paradoxer</a:t>
            </a:r>
            <a:r>
              <a:rPr dirty="0"/>
              <a:t>)?</a:t>
            </a:r>
          </a:p>
          <a:p>
            <a:pPr marL="635254" lvl="1" indent="-317627" defTabSz="356362">
              <a:spcBef>
                <a:spcPts val="2800"/>
              </a:spcBef>
              <a:defRPr sz="2806">
                <a:solidFill>
                  <a:srgbClr val="000000"/>
                </a:solidFill>
              </a:defRPr>
            </a:pPr>
            <a:r>
              <a:rPr dirty="0" err="1"/>
              <a:t>Hur</a:t>
            </a:r>
            <a:r>
              <a:rPr dirty="0"/>
              <a:t> </a:t>
            </a:r>
            <a:r>
              <a:rPr dirty="0" err="1"/>
              <a:t>ska</a:t>
            </a:r>
            <a:r>
              <a:rPr dirty="0"/>
              <a:t> </a:t>
            </a:r>
            <a:r>
              <a:rPr dirty="0" err="1"/>
              <a:t>en</a:t>
            </a:r>
            <a:r>
              <a:rPr dirty="0"/>
              <a:t> </a:t>
            </a:r>
            <a:r>
              <a:rPr dirty="0" err="1"/>
              <a:t>sannolikhet</a:t>
            </a:r>
            <a:r>
              <a:rPr dirty="0"/>
              <a:t> </a:t>
            </a:r>
            <a:r>
              <a:rPr b="1" dirty="0" err="1">
                <a:latin typeface="Abadi MT Condensed Extra Bold"/>
                <a:ea typeface="Abadi MT Condensed Extra Bold"/>
                <a:cs typeface="Abadi MT Condensed Extra Bold"/>
                <a:sym typeface="Abadi MT Condensed Extra Bold"/>
              </a:rPr>
              <a:t>tolkas</a:t>
            </a:r>
            <a:r>
              <a:rPr dirty="0"/>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rundläggande terminologi för sannolikheter"/>
          <p:cNvSpPr txBox="1">
            <a:spLocks noGrp="1"/>
          </p:cNvSpPr>
          <p:nvPr>
            <p:ph type="title"/>
          </p:nvPr>
        </p:nvSpPr>
        <p:spPr>
          <a:prstGeom prst="rect">
            <a:avLst/>
          </a:prstGeom>
        </p:spPr>
        <p:txBody>
          <a:bodyPr>
            <a:normAutofit/>
          </a:bodyPr>
          <a:lstStyle>
            <a:lvl1pPr>
              <a:defRPr sz="4700"/>
            </a:lvl1pPr>
          </a:lstStyle>
          <a:p>
            <a:r>
              <a:rPr sz="4400" b="1" dirty="0" err="1"/>
              <a:t>Grundläggande</a:t>
            </a:r>
            <a:r>
              <a:rPr sz="4400" b="1" dirty="0"/>
              <a:t> </a:t>
            </a:r>
            <a:r>
              <a:rPr sz="4400" b="1" dirty="0" err="1"/>
              <a:t>terminologi</a:t>
            </a:r>
            <a:r>
              <a:rPr sz="4400" b="1" dirty="0"/>
              <a:t> </a:t>
            </a:r>
            <a:r>
              <a:rPr sz="4400" b="1" dirty="0" err="1"/>
              <a:t>för</a:t>
            </a:r>
            <a:r>
              <a:rPr sz="4400" b="1" dirty="0"/>
              <a:t> </a:t>
            </a:r>
            <a:r>
              <a:rPr sz="4400" b="1" dirty="0" err="1"/>
              <a:t>sannolikheter</a:t>
            </a:r>
            <a:endParaRPr sz="4400" b="1" dirty="0"/>
          </a:p>
        </p:txBody>
      </p:sp>
      <p:sp>
        <p:nvSpPr>
          <p:cNvPr id="169" name="Experiment. Kasta två tärningar.…"/>
          <p:cNvSpPr txBox="1">
            <a:spLocks noGrp="1"/>
          </p:cNvSpPr>
          <p:nvPr>
            <p:ph type="body" idx="1"/>
          </p:nvPr>
        </p:nvSpPr>
        <p:spPr>
          <a:xfrm>
            <a:off x="355600" y="1970434"/>
            <a:ext cx="12293600" cy="6299201"/>
          </a:xfrm>
          <a:prstGeom prst="rect">
            <a:avLst/>
          </a:prstGeom>
        </p:spPr>
        <p:txBody>
          <a:bodyPr/>
          <a:lstStyle/>
          <a:p>
            <a:pPr marL="458215" indent="-458215" defTabSz="514095">
              <a:spcBef>
                <a:spcPts val="4000"/>
              </a:spcBef>
              <a:defRPr sz="3343"/>
            </a:pPr>
            <a:r>
              <a:rPr b="1" dirty="0">
                <a:latin typeface="Abadi MT Condensed Extra Bold"/>
                <a:ea typeface="Abadi MT Condensed Extra Bold"/>
                <a:cs typeface="Abadi MT Condensed Extra Bold"/>
                <a:sym typeface="Abadi MT Condensed Extra Bold"/>
              </a:rPr>
              <a:t>Experiment</a:t>
            </a:r>
            <a:r>
              <a:rPr dirty="0"/>
              <a:t>. </a:t>
            </a:r>
            <a:r>
              <a:rPr dirty="0" err="1"/>
              <a:t>Kasta</a:t>
            </a:r>
            <a:r>
              <a:rPr dirty="0"/>
              <a:t> </a:t>
            </a:r>
            <a:r>
              <a:rPr dirty="0" err="1"/>
              <a:t>två</a:t>
            </a:r>
            <a:r>
              <a:rPr dirty="0"/>
              <a:t> </a:t>
            </a:r>
            <a:r>
              <a:rPr dirty="0" err="1"/>
              <a:t>tärningar</a:t>
            </a:r>
            <a:r>
              <a:rPr dirty="0"/>
              <a:t>.</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a:t>
            </a:r>
            <a:r>
              <a:rPr dirty="0"/>
              <a:t>. </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Utfallsrum</a:t>
            </a:r>
            <a:r>
              <a:rPr dirty="0"/>
              <a:t>. </a:t>
            </a:r>
            <a:r>
              <a:rPr dirty="0" err="1"/>
              <a:t>Mängden</a:t>
            </a:r>
            <a:r>
              <a:rPr dirty="0"/>
              <a:t> </a:t>
            </a:r>
            <a:r>
              <a:rPr dirty="0" err="1"/>
              <a:t>av</a:t>
            </a:r>
            <a:r>
              <a:rPr dirty="0"/>
              <a:t> </a:t>
            </a:r>
            <a:r>
              <a:rPr dirty="0" err="1"/>
              <a:t>alla</a:t>
            </a:r>
            <a:r>
              <a:rPr dirty="0"/>
              <a:t> </a:t>
            </a:r>
            <a:r>
              <a:rPr dirty="0" err="1"/>
              <a:t>utfall</a:t>
            </a:r>
            <a:r>
              <a:rPr dirty="0"/>
              <a:t>. </a:t>
            </a:r>
            <a:br>
              <a:rPr dirty="0"/>
            </a:br>
            <a:endParaRPr dirty="0"/>
          </a:p>
          <a:p>
            <a:pPr marL="414576" indent="-414576" defTabSz="514095">
              <a:spcBef>
                <a:spcPts val="4000"/>
              </a:spcBef>
              <a:defRPr sz="3696"/>
            </a:pPr>
            <a:r>
              <a:rPr sz="3343" b="1" dirty="0" err="1">
                <a:latin typeface="Abadi MT Condensed Extra Bold"/>
                <a:ea typeface="Abadi MT Condensed Extra Bold"/>
                <a:cs typeface="Abadi MT Condensed Extra Bold"/>
                <a:sym typeface="Abadi MT Condensed Extra Bold"/>
              </a:rPr>
              <a:t>Händelse</a:t>
            </a:r>
            <a:r>
              <a:rPr sz="3343" dirty="0"/>
              <a:t>. </a:t>
            </a:r>
            <a:r>
              <a:rPr sz="3343" dirty="0" err="1"/>
              <a:t>En</a:t>
            </a:r>
            <a:r>
              <a:rPr sz="3343" dirty="0"/>
              <a:t> </a:t>
            </a:r>
            <a:r>
              <a:rPr sz="3343" dirty="0" err="1"/>
              <a:t>mängd</a:t>
            </a:r>
            <a:r>
              <a:rPr sz="3343" dirty="0"/>
              <a:t> </a:t>
            </a:r>
            <a:r>
              <a:rPr sz="3343" dirty="0" err="1"/>
              <a:t>av</a:t>
            </a:r>
            <a:r>
              <a:rPr sz="3343" dirty="0"/>
              <a:t> </a:t>
            </a:r>
            <a:r>
              <a:rPr sz="3343" dirty="0" err="1"/>
              <a:t>utfall</a:t>
            </a:r>
            <a:r>
              <a:rPr sz="3343" dirty="0"/>
              <a:t>. </a:t>
            </a:r>
            <a:r>
              <a:rPr sz="3343" dirty="0" err="1"/>
              <a:t>En</a:t>
            </a:r>
            <a:r>
              <a:rPr sz="3343" dirty="0"/>
              <a:t> </a:t>
            </a:r>
            <a:r>
              <a:rPr sz="3343" dirty="0" err="1"/>
              <a:t>delmängd</a:t>
            </a:r>
            <a:r>
              <a:rPr sz="3343" dirty="0"/>
              <a:t> </a:t>
            </a:r>
            <a:r>
              <a:rPr sz="3343" dirty="0" err="1"/>
              <a:t>av</a:t>
            </a:r>
            <a:r>
              <a:rPr sz="3343" dirty="0"/>
              <a:t> </a:t>
            </a:r>
            <a:r>
              <a:rPr sz="3343" dirty="0" err="1"/>
              <a:t>utfallsrummet</a:t>
            </a:r>
            <a:r>
              <a:rPr sz="3343" dirty="0"/>
              <a:t>. </a:t>
            </a:r>
            <a:r>
              <a:rPr dirty="0"/>
              <a:t/>
            </a:r>
            <a:br>
              <a:rPr dirty="0"/>
            </a:br>
            <a:r>
              <a:rPr sz="2816" dirty="0">
                <a:solidFill>
                  <a:schemeClr val="accent5">
                    <a:hueOff val="-92222"/>
                    <a:lumOff val="-9871"/>
                  </a:schemeClr>
                </a:solidFill>
              </a:rPr>
              <a:t>A = </a:t>
            </a:r>
            <a:r>
              <a:rPr sz="2816" dirty="0" err="1">
                <a:solidFill>
                  <a:schemeClr val="accent5">
                    <a:hueOff val="-92222"/>
                    <a:lumOff val="-9871"/>
                  </a:schemeClr>
                </a:solidFill>
              </a:rPr>
              <a:t>Hammarby</a:t>
            </a:r>
            <a:r>
              <a:rPr sz="2816" dirty="0">
                <a:solidFill>
                  <a:schemeClr val="accent5">
                    <a:hueOff val="-92222"/>
                    <a:lumOff val="-9871"/>
                  </a:schemeClr>
                </a:solidFill>
              </a:rPr>
              <a:t> tar </a:t>
            </a:r>
            <a:r>
              <a:rPr sz="2816" dirty="0" err="1">
                <a:solidFill>
                  <a:schemeClr val="accent5">
                    <a:hueOff val="-92222"/>
                    <a:lumOff val="-9871"/>
                  </a:schemeClr>
                </a:solidFill>
              </a:rPr>
              <a:t>minst</a:t>
            </a:r>
            <a:r>
              <a:rPr sz="2816" dirty="0">
                <a:solidFill>
                  <a:schemeClr val="accent5">
                    <a:hueOff val="-92222"/>
                    <a:lumOff val="-9871"/>
                  </a:schemeClr>
                </a:solidFill>
              </a:rPr>
              <a:t> </a:t>
            </a:r>
            <a:r>
              <a:rPr sz="2816" dirty="0" err="1">
                <a:solidFill>
                  <a:schemeClr val="accent5">
                    <a:hueOff val="-92222"/>
                    <a:lumOff val="-9871"/>
                  </a:schemeClr>
                </a:solidFill>
              </a:rPr>
              <a:t>en</a:t>
            </a:r>
            <a:r>
              <a:rPr sz="2816" dirty="0">
                <a:solidFill>
                  <a:schemeClr val="accent5">
                    <a:hueOff val="-92222"/>
                    <a:lumOff val="-9871"/>
                  </a:schemeClr>
                </a:solidFill>
              </a:rPr>
              <a:t> </a:t>
            </a:r>
            <a:r>
              <a:rPr sz="2816" dirty="0" err="1">
                <a:solidFill>
                  <a:schemeClr val="accent5">
                    <a:hueOff val="-92222"/>
                    <a:lumOff val="-9871"/>
                  </a:schemeClr>
                </a:solidFill>
              </a:rPr>
              <a:t>poäng</a:t>
            </a:r>
            <a:r>
              <a:rPr sz="2816" dirty="0">
                <a:solidFill>
                  <a:schemeClr val="accent5">
                    <a:hueOff val="-92222"/>
                    <a:lumOff val="-9871"/>
                  </a:schemeClr>
                </a:solidFill>
              </a:rPr>
              <a:t/>
            </a:r>
            <a:br>
              <a:rPr sz="2816" dirty="0">
                <a:solidFill>
                  <a:schemeClr val="accent5">
                    <a:hueOff val="-92222"/>
                    <a:lumOff val="-9871"/>
                  </a:schemeClr>
                </a:solidFill>
              </a:rPr>
            </a:br>
            <a:r>
              <a:rPr sz="2816" dirty="0">
                <a:solidFill>
                  <a:schemeClr val="accent5">
                    <a:hueOff val="-92222"/>
                    <a:lumOff val="-9871"/>
                  </a:schemeClr>
                </a:solidFill>
              </a:rPr>
              <a:t>A = ’</a:t>
            </a:r>
            <a:r>
              <a:rPr sz="2816" dirty="0" err="1">
                <a:solidFill>
                  <a:schemeClr val="accent5">
                    <a:hueOff val="-92222"/>
                    <a:lumOff val="-9871"/>
                  </a:schemeClr>
                </a:solidFill>
              </a:rPr>
              <a:t>Att</a:t>
            </a:r>
            <a:r>
              <a:rPr sz="2816" dirty="0">
                <a:solidFill>
                  <a:schemeClr val="accent5">
                    <a:hueOff val="-92222"/>
                    <a:lumOff val="-9871"/>
                  </a:schemeClr>
                </a:solidFill>
              </a:rPr>
              <a:t> </a:t>
            </a:r>
            <a:r>
              <a:rPr sz="2816" dirty="0" err="1">
                <a:solidFill>
                  <a:schemeClr val="accent5">
                    <a:hueOff val="-92222"/>
                    <a:lumOff val="-9871"/>
                  </a:schemeClr>
                </a:solidFill>
              </a:rPr>
              <a:t>få</a:t>
            </a:r>
            <a:r>
              <a:rPr sz="2816" dirty="0">
                <a:solidFill>
                  <a:schemeClr val="accent5">
                    <a:hueOff val="-92222"/>
                    <a:lumOff val="-9871"/>
                  </a:schemeClr>
                </a:solidFill>
              </a:rPr>
              <a:t> </a:t>
            </a:r>
            <a:r>
              <a:rPr sz="2816" dirty="0" err="1">
                <a:solidFill>
                  <a:schemeClr val="accent5">
                    <a:hueOff val="-92222"/>
                    <a:lumOff val="-9871"/>
                  </a:schemeClr>
                </a:solidFill>
              </a:rPr>
              <a:t>summan</a:t>
            </a:r>
            <a:r>
              <a:rPr sz="2816" dirty="0">
                <a:solidFill>
                  <a:schemeClr val="accent5">
                    <a:hueOff val="-92222"/>
                    <a:lumOff val="-9871"/>
                  </a:schemeClr>
                </a:solidFill>
              </a:rPr>
              <a:t> 7’. </a:t>
            </a:r>
          </a:p>
        </p:txBody>
      </p:sp>
      <p:pic>
        <p:nvPicPr>
          <p:cNvPr id="170" name="twoDiceOutcome.png" descr="twoDiceOutcome.png"/>
          <p:cNvPicPr>
            <a:picLocks noChangeAspect="1"/>
          </p:cNvPicPr>
          <p:nvPr/>
        </p:nvPicPr>
        <p:blipFill>
          <a:blip r:embed="rId2">
            <a:extLst/>
          </a:blip>
          <a:stretch>
            <a:fillRect/>
          </a:stretch>
        </p:blipFill>
        <p:spPr>
          <a:xfrm>
            <a:off x="2298700" y="3325693"/>
            <a:ext cx="1244107" cy="766188"/>
          </a:xfrm>
          <a:prstGeom prst="rect">
            <a:avLst/>
          </a:prstGeom>
          <a:ln w="12700">
            <a:miter lim="400000"/>
          </a:ln>
        </p:spPr>
      </p:pic>
      <p:pic>
        <p:nvPicPr>
          <p:cNvPr id="171" name="twoDice.png" descr="twoDice.png"/>
          <p:cNvPicPr>
            <a:picLocks noChangeAspect="1"/>
          </p:cNvPicPr>
          <p:nvPr/>
        </p:nvPicPr>
        <p:blipFill>
          <a:blip r:embed="rId3">
            <a:extLst/>
          </a:blip>
          <a:stretch>
            <a:fillRect/>
          </a:stretch>
        </p:blipFill>
        <p:spPr>
          <a:xfrm>
            <a:off x="9516297" y="3560927"/>
            <a:ext cx="2310875" cy="2329785"/>
          </a:xfrm>
          <a:prstGeom prst="rect">
            <a:avLst/>
          </a:prstGeom>
          <a:ln w="12700">
            <a:miter lim="400000"/>
          </a:ln>
        </p:spPr>
      </p:pic>
      <p:pic>
        <p:nvPicPr>
          <p:cNvPr id="172" name="sumOfTwoDiceCropped.png" descr="sumOfTwoDiceCropped.png"/>
          <p:cNvPicPr>
            <a:picLocks noChangeAspect="1"/>
          </p:cNvPicPr>
          <p:nvPr/>
        </p:nvPicPr>
        <p:blipFill>
          <a:blip r:embed="rId4">
            <a:extLst/>
          </a:blip>
          <a:stretch>
            <a:fillRect/>
          </a:stretch>
        </p:blipFill>
        <p:spPr>
          <a:xfrm>
            <a:off x="6959144" y="7084119"/>
            <a:ext cx="2363825" cy="2329786"/>
          </a:xfrm>
          <a:prstGeom prst="rect">
            <a:avLst/>
          </a:prstGeom>
          <a:ln w="12700">
            <a:miter lim="400000"/>
          </a:ln>
        </p:spPr>
      </p:pic>
      <p:pic>
        <p:nvPicPr>
          <p:cNvPr id="173" name="dice.gif" descr="dice.gif"/>
          <p:cNvPicPr>
            <a:picLocks noChangeAspect="1"/>
          </p:cNvPicPr>
          <p:nvPr/>
        </p:nvPicPr>
        <p:blipFill>
          <a:blip r:embed="rId5">
            <a:extLst/>
          </a:blip>
          <a:stretch>
            <a:fillRect/>
          </a:stretch>
        </p:blipFill>
        <p:spPr>
          <a:xfrm>
            <a:off x="7310348" y="2191277"/>
            <a:ext cx="1571310" cy="1175636"/>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a:off x="7455517" y="4725820"/>
            <a:ext cx="1739901" cy="355601"/>
          </a:xfrm>
          <a:prstGeom prst="rect">
            <a:avLst/>
          </a:prstGeom>
          <a:ln w="12700">
            <a:miter lim="400000"/>
          </a:ln>
        </p:spPr>
      </p:pic>
      <p:pic>
        <p:nvPicPr>
          <p:cNvPr id="175" name="Image" descr="Image"/>
          <p:cNvPicPr>
            <a:picLocks noChangeAspect="1"/>
          </p:cNvPicPr>
          <p:nvPr/>
        </p:nvPicPr>
        <p:blipFill>
          <a:blip r:embed="rId7">
            <a:extLst/>
          </a:blip>
          <a:stretch>
            <a:fillRect/>
          </a:stretch>
        </p:blipFill>
        <p:spPr>
          <a:xfrm>
            <a:off x="11041099" y="6899968"/>
            <a:ext cx="1244601" cy="368301"/>
          </a:xfrm>
          <a:prstGeom prst="rect">
            <a:avLst/>
          </a:prstGeom>
          <a:ln w="12700">
            <a:miter lim="400000"/>
          </a:ln>
        </p:spPr>
      </p:pic>
      <p:pic>
        <p:nvPicPr>
          <p:cNvPr id="176" name="Image" descr="Image"/>
          <p:cNvPicPr>
            <a:picLocks noChangeAspect="1"/>
          </p:cNvPicPr>
          <p:nvPr/>
        </p:nvPicPr>
        <p:blipFill>
          <a:blip r:embed="rId8">
            <a:extLst/>
          </a:blip>
          <a:stretch>
            <a:fillRect/>
          </a:stretch>
        </p:blipFill>
        <p:spPr>
          <a:xfrm>
            <a:off x="1015059" y="5431028"/>
            <a:ext cx="7076429" cy="31394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Mängdlära"/>
          <p:cNvSpPr txBox="1">
            <a:spLocks noGrp="1"/>
          </p:cNvSpPr>
          <p:nvPr>
            <p:ph type="title"/>
          </p:nvPr>
        </p:nvSpPr>
        <p:spPr>
          <a:xfrm>
            <a:off x="355600" y="76200"/>
            <a:ext cx="12293600" cy="2438400"/>
          </a:xfrm>
          <a:prstGeom prst="rect">
            <a:avLst/>
          </a:prstGeom>
        </p:spPr>
        <p:txBody>
          <a:bodyPr/>
          <a:lstStyle/>
          <a:p>
            <a:r>
              <a:rPr sz="4400" b="1" dirty="0" err="1"/>
              <a:t>Mängdlära</a:t>
            </a:r>
            <a:endParaRPr sz="4400" b="1" dirty="0"/>
          </a:p>
        </p:txBody>
      </p:sp>
      <p:pic>
        <p:nvPicPr>
          <p:cNvPr id="179" name="subset.png" descr="subset.png"/>
          <p:cNvPicPr>
            <a:picLocks noChangeAspect="1"/>
          </p:cNvPicPr>
          <p:nvPr/>
        </p:nvPicPr>
        <p:blipFill>
          <a:blip r:embed="rId2">
            <a:extLst/>
          </a:blip>
          <a:stretch>
            <a:fillRect/>
          </a:stretch>
        </p:blipFill>
        <p:spPr>
          <a:xfrm>
            <a:off x="8743950" y="2453090"/>
            <a:ext cx="3926863" cy="2923064"/>
          </a:xfrm>
          <a:prstGeom prst="rect">
            <a:avLst/>
          </a:prstGeom>
          <a:ln w="12700">
            <a:miter lim="400000"/>
          </a:ln>
        </p:spPr>
      </p:pic>
      <p:sp>
        <p:nvSpPr>
          <p:cNvPr id="180" name="A är en delmängd av B Alla element i A är också i B"/>
          <p:cNvSpPr txBox="1"/>
          <p:nvPr/>
        </p:nvSpPr>
        <p:spPr>
          <a:xfrm>
            <a:off x="9207095" y="1811655"/>
            <a:ext cx="297517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dirty="0"/>
              <a:t>A </a:t>
            </a:r>
            <a:r>
              <a:rPr sz="1800" dirty="0" err="1"/>
              <a:t>är</a:t>
            </a:r>
            <a:r>
              <a:rPr sz="1800" dirty="0"/>
              <a:t> </a:t>
            </a:r>
            <a:r>
              <a:rPr sz="1800" dirty="0" err="1"/>
              <a:t>en</a:t>
            </a:r>
            <a:r>
              <a:rPr sz="1800" dirty="0"/>
              <a:t> </a:t>
            </a:r>
            <a:r>
              <a:rPr sz="1800" b="1" dirty="0" err="1">
                <a:latin typeface="Gill Sans"/>
                <a:ea typeface="Gill Sans"/>
                <a:cs typeface="Gill Sans"/>
                <a:sym typeface="Gill Sans"/>
              </a:rPr>
              <a:t>delmängd</a:t>
            </a:r>
            <a:r>
              <a:rPr sz="1800" dirty="0"/>
              <a:t> </a:t>
            </a:r>
            <a:r>
              <a:rPr sz="1800" dirty="0" err="1"/>
              <a:t>av</a:t>
            </a:r>
            <a:r>
              <a:rPr sz="1800" dirty="0"/>
              <a:t> B</a:t>
            </a:r>
            <a:br>
              <a:rPr sz="1800" dirty="0"/>
            </a:br>
            <a:r>
              <a:rPr sz="1800" dirty="0" err="1"/>
              <a:t>Alla</a:t>
            </a:r>
            <a:r>
              <a:rPr sz="1800" dirty="0"/>
              <a:t> element </a:t>
            </a:r>
            <a:r>
              <a:rPr sz="1800" dirty="0" err="1"/>
              <a:t>i</a:t>
            </a:r>
            <a:r>
              <a:rPr sz="1800" dirty="0"/>
              <a:t> A </a:t>
            </a:r>
            <a:r>
              <a:rPr sz="1800" dirty="0" err="1"/>
              <a:t>är</a:t>
            </a:r>
            <a:r>
              <a:rPr sz="1800" dirty="0"/>
              <a:t> </a:t>
            </a:r>
            <a:r>
              <a:rPr sz="1800" dirty="0" err="1"/>
              <a:t>också</a:t>
            </a:r>
            <a:r>
              <a:rPr sz="1800" dirty="0"/>
              <a:t> </a:t>
            </a:r>
            <a:r>
              <a:rPr sz="1800" dirty="0" err="1"/>
              <a:t>i</a:t>
            </a:r>
            <a:r>
              <a:rPr sz="1800" dirty="0"/>
              <a:t> B</a:t>
            </a:r>
          </a:p>
        </p:txBody>
      </p:sp>
      <p:pic>
        <p:nvPicPr>
          <p:cNvPr id="181" name="union.png" descr="union.png"/>
          <p:cNvPicPr>
            <a:picLocks noChangeAspect="1"/>
          </p:cNvPicPr>
          <p:nvPr/>
        </p:nvPicPr>
        <p:blipFill>
          <a:blip r:embed="rId3">
            <a:extLst/>
          </a:blip>
          <a:stretch>
            <a:fillRect/>
          </a:stretch>
        </p:blipFill>
        <p:spPr>
          <a:xfrm>
            <a:off x="8801979" y="6253412"/>
            <a:ext cx="3861604" cy="3031320"/>
          </a:xfrm>
          <a:prstGeom prst="rect">
            <a:avLst/>
          </a:prstGeom>
          <a:ln w="12700">
            <a:miter lim="400000"/>
          </a:ln>
        </p:spPr>
      </p:pic>
      <p:sp>
        <p:nvSpPr>
          <p:cNvPr id="182" name="Unionen av A och B…"/>
          <p:cNvSpPr txBox="1"/>
          <p:nvPr/>
        </p:nvSpPr>
        <p:spPr>
          <a:xfrm>
            <a:off x="8833165" y="5650716"/>
            <a:ext cx="3646832"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Unionen</a:t>
            </a:r>
            <a:r>
              <a:rPr sz="1800" dirty="0"/>
              <a:t> </a:t>
            </a:r>
            <a:r>
              <a:rPr sz="1800" dirty="0" err="1"/>
              <a:t>av</a:t>
            </a:r>
            <a:r>
              <a:rPr sz="1800" dirty="0"/>
              <a:t> A </a:t>
            </a:r>
            <a:r>
              <a:rPr sz="1800" dirty="0" err="1"/>
              <a:t>och</a:t>
            </a:r>
            <a:r>
              <a:rPr sz="1800" dirty="0"/>
              <a:t> B</a:t>
            </a:r>
          </a:p>
          <a:p>
            <a:pPr>
              <a:defRPr sz="2000"/>
            </a:pP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 </a:t>
            </a:r>
            <a:r>
              <a:rPr sz="1800" dirty="0" err="1"/>
              <a:t>och</a:t>
            </a:r>
            <a:r>
              <a:rPr sz="1800" dirty="0"/>
              <a:t>/</a:t>
            </a:r>
            <a:r>
              <a:rPr sz="1800" dirty="0" err="1"/>
              <a:t>eller</a:t>
            </a:r>
            <a:r>
              <a:rPr sz="1800" dirty="0"/>
              <a:t> </a:t>
            </a:r>
            <a:r>
              <a:rPr dirty="0"/>
              <a:t>B</a:t>
            </a:r>
          </a:p>
        </p:txBody>
      </p:sp>
      <p:pic>
        <p:nvPicPr>
          <p:cNvPr id="183" name="disjoint.png" descr="disjoint.png"/>
          <p:cNvPicPr>
            <a:picLocks noChangeAspect="1"/>
          </p:cNvPicPr>
          <p:nvPr/>
        </p:nvPicPr>
        <p:blipFill>
          <a:blip r:embed="rId4">
            <a:extLst/>
          </a:blip>
          <a:stretch>
            <a:fillRect/>
          </a:stretch>
        </p:blipFill>
        <p:spPr>
          <a:xfrm>
            <a:off x="4627188" y="6325490"/>
            <a:ext cx="3975691" cy="2923064"/>
          </a:xfrm>
          <a:prstGeom prst="rect">
            <a:avLst/>
          </a:prstGeom>
          <a:ln w="12700">
            <a:miter lim="400000"/>
          </a:ln>
        </p:spPr>
      </p:pic>
      <p:sp>
        <p:nvSpPr>
          <p:cNvPr id="184" name="A och B är disjunkta händelser…"/>
          <p:cNvSpPr txBox="1"/>
          <p:nvPr/>
        </p:nvSpPr>
        <p:spPr>
          <a:xfrm>
            <a:off x="4392168" y="5666105"/>
            <a:ext cx="421910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dirty="0"/>
              <a:t>A </a:t>
            </a:r>
            <a:r>
              <a:rPr sz="1800" dirty="0" err="1"/>
              <a:t>och</a:t>
            </a:r>
            <a:r>
              <a:rPr sz="1800" dirty="0"/>
              <a:t> B </a:t>
            </a:r>
            <a:r>
              <a:rPr sz="1800" dirty="0" err="1"/>
              <a:t>är</a:t>
            </a:r>
            <a:r>
              <a:rPr sz="1800" dirty="0"/>
              <a:t> </a:t>
            </a:r>
            <a:r>
              <a:rPr sz="1800" b="1" dirty="0" err="1">
                <a:latin typeface="Gill Sans"/>
                <a:ea typeface="Gill Sans"/>
                <a:cs typeface="Gill Sans"/>
                <a:sym typeface="Gill Sans"/>
              </a:rPr>
              <a:t>disjunkta</a:t>
            </a:r>
            <a:r>
              <a:rPr sz="1800" dirty="0"/>
              <a:t> </a:t>
            </a:r>
            <a:r>
              <a:rPr sz="1800" dirty="0" err="1"/>
              <a:t>händelser</a:t>
            </a:r>
            <a:endParaRPr sz="1800" dirty="0"/>
          </a:p>
          <a:p>
            <a:pPr>
              <a:defRPr sz="2000"/>
            </a:pPr>
            <a:r>
              <a:rPr sz="1800" dirty="0"/>
              <a:t>A </a:t>
            </a:r>
            <a:r>
              <a:rPr sz="1800" dirty="0" err="1"/>
              <a:t>och</a:t>
            </a:r>
            <a:r>
              <a:rPr sz="1800" dirty="0"/>
              <a:t> B </a:t>
            </a:r>
            <a:r>
              <a:rPr sz="1800" dirty="0" err="1"/>
              <a:t>har</a:t>
            </a:r>
            <a:r>
              <a:rPr sz="1800" dirty="0"/>
              <a:t> </a:t>
            </a:r>
            <a:r>
              <a:rPr sz="1800" dirty="0" err="1"/>
              <a:t>inga</a:t>
            </a:r>
            <a:r>
              <a:rPr sz="1800" dirty="0"/>
              <a:t> </a:t>
            </a:r>
            <a:r>
              <a:rPr sz="1800" dirty="0" err="1"/>
              <a:t>gemensamma</a:t>
            </a:r>
            <a:r>
              <a:rPr sz="1800" dirty="0"/>
              <a:t> element</a:t>
            </a:r>
          </a:p>
        </p:txBody>
      </p:sp>
      <p:pic>
        <p:nvPicPr>
          <p:cNvPr id="185" name="Complement.png" descr="Complement.png"/>
          <p:cNvPicPr>
            <a:picLocks noChangeAspect="1"/>
          </p:cNvPicPr>
          <p:nvPr/>
        </p:nvPicPr>
        <p:blipFill>
          <a:blip r:embed="rId5">
            <a:extLst/>
          </a:blip>
          <a:stretch>
            <a:fillRect/>
          </a:stretch>
        </p:blipFill>
        <p:spPr>
          <a:xfrm>
            <a:off x="4464050" y="2442686"/>
            <a:ext cx="3926863" cy="2923064"/>
          </a:xfrm>
          <a:prstGeom prst="rect">
            <a:avLst/>
          </a:prstGeom>
          <a:ln w="12700">
            <a:miter lim="400000"/>
          </a:ln>
        </p:spPr>
      </p:pic>
      <p:sp>
        <p:nvSpPr>
          <p:cNvPr id="186" name="Komplement till A De element som inte ingår i A"/>
          <p:cNvSpPr txBox="1"/>
          <p:nvPr/>
        </p:nvSpPr>
        <p:spPr>
          <a:xfrm>
            <a:off x="4850250" y="1811655"/>
            <a:ext cx="31290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Komplement</a:t>
            </a:r>
            <a:r>
              <a:rPr sz="1800" dirty="0"/>
              <a:t> till A</a:t>
            </a:r>
            <a:br>
              <a:rPr sz="1800" dirty="0"/>
            </a:br>
            <a:r>
              <a:rPr sz="1800" dirty="0"/>
              <a:t>De element </a:t>
            </a:r>
            <a:r>
              <a:rPr sz="1800" dirty="0" err="1"/>
              <a:t>som</a:t>
            </a:r>
            <a:r>
              <a:rPr sz="1800" dirty="0"/>
              <a:t> </a:t>
            </a:r>
            <a:r>
              <a:rPr sz="1800" i="1" dirty="0" err="1">
                <a:latin typeface="Gill Sans"/>
                <a:ea typeface="Gill Sans"/>
                <a:cs typeface="Gill Sans"/>
                <a:sym typeface="Gill Sans"/>
              </a:rPr>
              <a:t>inte</a:t>
            </a:r>
            <a:r>
              <a:rPr sz="1800" dirty="0"/>
              <a:t> </a:t>
            </a:r>
            <a:r>
              <a:rPr sz="1800" dirty="0" err="1"/>
              <a:t>ingår</a:t>
            </a:r>
            <a:r>
              <a:rPr sz="1800" dirty="0"/>
              <a:t> </a:t>
            </a:r>
            <a:r>
              <a:rPr sz="1800" dirty="0" err="1"/>
              <a:t>i</a:t>
            </a:r>
            <a:r>
              <a:rPr sz="1800" dirty="0"/>
              <a:t> A</a:t>
            </a:r>
          </a:p>
        </p:txBody>
      </p:sp>
      <p:pic>
        <p:nvPicPr>
          <p:cNvPr id="187" name="Event.png" descr="Event.png"/>
          <p:cNvPicPr>
            <a:picLocks noChangeAspect="1"/>
          </p:cNvPicPr>
          <p:nvPr/>
        </p:nvPicPr>
        <p:blipFill>
          <a:blip r:embed="rId6">
            <a:extLst/>
          </a:blip>
          <a:stretch>
            <a:fillRect/>
          </a:stretch>
        </p:blipFill>
        <p:spPr>
          <a:xfrm>
            <a:off x="184150" y="2452364"/>
            <a:ext cx="3926863" cy="2923064"/>
          </a:xfrm>
          <a:prstGeom prst="rect">
            <a:avLst/>
          </a:prstGeom>
          <a:ln w="12700">
            <a:miter lim="400000"/>
          </a:ln>
        </p:spPr>
      </p:pic>
      <p:sp>
        <p:nvSpPr>
          <p:cNvPr id="188" name="Händelsen A ingår i universalhändelsen S"/>
          <p:cNvSpPr txBox="1"/>
          <p:nvPr/>
        </p:nvSpPr>
        <p:spPr>
          <a:xfrm>
            <a:off x="261788" y="1818005"/>
            <a:ext cx="364202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smtClean="0">
                <a:latin typeface="Gill Sans"/>
                <a:ea typeface="Gill Sans"/>
                <a:cs typeface="Gill Sans"/>
                <a:sym typeface="Gill Sans"/>
              </a:rPr>
              <a:t>Hän</a:t>
            </a:r>
            <a:r>
              <a:rPr lang="sv-SE" sz="1800" b="1" dirty="0">
                <a:latin typeface="Gill Sans"/>
                <a:ea typeface="Gill Sans"/>
                <a:cs typeface="Gill Sans"/>
                <a:sym typeface="Gill Sans"/>
              </a:rPr>
              <a:t>universalhändelsen</a:t>
            </a:r>
            <a:r>
              <a:rPr sz="1800" b="1" dirty="0" err="1" smtClean="0">
                <a:latin typeface="Gill Sans"/>
                <a:ea typeface="Gill Sans"/>
                <a:cs typeface="Gill Sans"/>
                <a:sym typeface="Gill Sans"/>
              </a:rPr>
              <a:t>delsen</a:t>
            </a:r>
            <a:r>
              <a:rPr sz="1800" dirty="0" smtClean="0"/>
              <a:t> </a:t>
            </a:r>
            <a:r>
              <a:rPr sz="1800" dirty="0"/>
              <a:t>A</a:t>
            </a:r>
            <a:br>
              <a:rPr sz="1800" dirty="0"/>
            </a:br>
            <a:r>
              <a:rPr sz="1800" dirty="0" err="1"/>
              <a:t>ingår</a:t>
            </a:r>
            <a:r>
              <a:rPr sz="1800" dirty="0"/>
              <a:t> </a:t>
            </a:r>
            <a:r>
              <a:rPr sz="1800" dirty="0" err="1"/>
              <a:t>i</a:t>
            </a:r>
            <a:r>
              <a:rPr sz="1800" dirty="0"/>
              <a:t> </a:t>
            </a:r>
            <a:r>
              <a:rPr sz="1800" dirty="0" smtClean="0"/>
              <a:t>S</a:t>
            </a:r>
            <a:endParaRPr sz="1800" dirty="0"/>
          </a:p>
        </p:txBody>
      </p:sp>
      <p:pic>
        <p:nvPicPr>
          <p:cNvPr id="189" name="Intersect.png" descr="Intersect.png"/>
          <p:cNvPicPr>
            <a:picLocks noChangeAspect="1"/>
          </p:cNvPicPr>
          <p:nvPr/>
        </p:nvPicPr>
        <p:blipFill>
          <a:blip r:embed="rId7">
            <a:extLst/>
          </a:blip>
          <a:stretch>
            <a:fillRect/>
          </a:stretch>
        </p:blipFill>
        <p:spPr>
          <a:xfrm>
            <a:off x="231555" y="6243008"/>
            <a:ext cx="4086053" cy="3031320"/>
          </a:xfrm>
          <a:prstGeom prst="rect">
            <a:avLst/>
          </a:prstGeom>
          <a:ln w="12700">
            <a:miter lim="400000"/>
          </a:ln>
        </p:spPr>
      </p:pic>
      <p:sp>
        <p:nvSpPr>
          <p:cNvPr id="190" name="Snittet av A och B Alla element som är i både A och B"/>
          <p:cNvSpPr txBox="1"/>
          <p:nvPr/>
        </p:nvSpPr>
        <p:spPr>
          <a:xfrm>
            <a:off x="423472" y="5666105"/>
            <a:ext cx="370614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Snittet</a:t>
            </a:r>
            <a:r>
              <a:rPr sz="1800" dirty="0"/>
              <a:t> </a:t>
            </a:r>
            <a:r>
              <a:rPr sz="1800" dirty="0" err="1"/>
              <a:t>av</a:t>
            </a:r>
            <a:r>
              <a:rPr sz="1800" dirty="0"/>
              <a:t> A </a:t>
            </a:r>
            <a:r>
              <a:rPr sz="1800" dirty="0" err="1"/>
              <a:t>och</a:t>
            </a:r>
            <a:r>
              <a:rPr sz="1800" dirty="0"/>
              <a:t> B</a:t>
            </a:r>
            <a:br>
              <a:rPr sz="1800" dirty="0"/>
            </a:b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t>
            </a:r>
            <a:r>
              <a:rPr sz="1800" i="1" dirty="0" err="1">
                <a:latin typeface="Gill Sans"/>
                <a:ea typeface="Gill Sans"/>
                <a:cs typeface="Gill Sans"/>
                <a:sym typeface="Gill Sans"/>
              </a:rPr>
              <a:t>både</a:t>
            </a:r>
            <a:r>
              <a:rPr sz="1800" dirty="0"/>
              <a:t> A </a:t>
            </a:r>
            <a:r>
              <a:rPr sz="1800" dirty="0" err="1"/>
              <a:t>och</a:t>
            </a:r>
            <a:r>
              <a:rPr sz="1800" dirty="0"/>
              <a:t> 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äkna med SANNOLIKHETER"/>
          <p:cNvSpPr txBox="1">
            <a:spLocks noGrp="1"/>
          </p:cNvSpPr>
          <p:nvPr>
            <p:ph type="title"/>
          </p:nvPr>
        </p:nvSpPr>
        <p:spPr>
          <a:prstGeom prst="rect">
            <a:avLst/>
          </a:prstGeom>
        </p:spPr>
        <p:txBody>
          <a:bodyPr>
            <a:normAutofit/>
          </a:bodyPr>
          <a:lstStyle/>
          <a:p>
            <a:r>
              <a:rPr sz="4400" b="1" dirty="0" err="1"/>
              <a:t>Räkna</a:t>
            </a:r>
            <a:r>
              <a:rPr sz="4400" b="1" dirty="0"/>
              <a:t> med SANNOLIKHETER</a:t>
            </a:r>
          </a:p>
        </p:txBody>
      </p:sp>
      <p:sp>
        <p:nvSpPr>
          <p:cNvPr id="193" name="Universalhändelsen, utfallsrummet:…"/>
          <p:cNvSpPr txBox="1">
            <a:spLocks noGrp="1"/>
          </p:cNvSpPr>
          <p:nvPr>
            <p:ph type="body" idx="1"/>
          </p:nvPr>
        </p:nvSpPr>
        <p:spPr>
          <a:prstGeom prst="rect">
            <a:avLst/>
          </a:prstGeom>
        </p:spPr>
        <p:txBody>
          <a:bodyPr>
            <a:normAutofit lnSpcReduction="10000"/>
          </a:bodyPr>
          <a:lstStyle/>
          <a:p>
            <a:pPr marL="338454" indent="-338454" defTabSz="379729">
              <a:spcBef>
                <a:spcPts val="2900"/>
              </a:spcBef>
              <a:defRPr sz="2990"/>
            </a:pPr>
            <a:r>
              <a:rPr b="1" dirty="0" err="1">
                <a:latin typeface="Helvetica"/>
                <a:ea typeface="Helvetica"/>
                <a:cs typeface="Helvetica"/>
                <a:sym typeface="Helvetica"/>
              </a:rPr>
              <a:t>Universalhändelsen</a:t>
            </a:r>
            <a:r>
              <a:rPr dirty="0"/>
              <a:t>, </a:t>
            </a:r>
            <a:r>
              <a:rPr dirty="0" err="1"/>
              <a:t>utfallsrummet</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Komplement</a:t>
            </a:r>
            <a:r>
              <a:rPr dirty="0"/>
              <a:t>: </a:t>
            </a:r>
          </a:p>
          <a:p>
            <a:pPr marL="338454" indent="-338454" defTabSz="379729">
              <a:spcBef>
                <a:spcPts val="2900"/>
              </a:spcBef>
              <a:defRPr sz="2990"/>
            </a:pPr>
            <a:r>
              <a:rPr b="1" dirty="0">
                <a:latin typeface="Abadi MT Condensed Extra Bold"/>
                <a:ea typeface="Abadi MT Condensed Extra Bold"/>
                <a:cs typeface="Abadi MT Condensed Extra Bold"/>
                <a:sym typeface="Abadi MT Condensed Extra Bold"/>
              </a:rPr>
              <a:t>Union</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Disjunkta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Oberoende</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 om A </a:t>
            </a:r>
            <a:r>
              <a:rPr dirty="0" err="1"/>
              <a:t>har</a:t>
            </a:r>
            <a:r>
              <a:rPr dirty="0"/>
              <a:t> </a:t>
            </a:r>
            <a:r>
              <a:rPr dirty="0" err="1"/>
              <a:t>inträffat</a:t>
            </a:r>
            <a:r>
              <a:rPr dirty="0"/>
              <a:t> </a:t>
            </a:r>
            <a:r>
              <a:rPr dirty="0" err="1"/>
              <a:t>eller</a:t>
            </a:r>
            <a:r>
              <a:rPr dirty="0"/>
              <a:t> </a:t>
            </a:r>
            <a:r>
              <a:rPr dirty="0" err="1"/>
              <a:t>ej</a:t>
            </a:r>
            <a:r>
              <a:rPr dirty="0"/>
              <a:t> </a:t>
            </a:r>
            <a:r>
              <a:rPr dirty="0" err="1"/>
              <a:t>påverkar</a:t>
            </a:r>
            <a:r>
              <a:rPr dirty="0"/>
              <a:t> </a:t>
            </a:r>
            <a:r>
              <a:rPr dirty="0" err="1"/>
              <a:t>inte</a:t>
            </a:r>
            <a:r>
              <a:rPr dirty="0"/>
              <a:t> P(B)</a:t>
            </a:r>
            <a:br>
              <a:rPr dirty="0"/>
            </a:br>
            <a:r>
              <a:rPr dirty="0"/>
              <a:t>   </a:t>
            </a:r>
          </a:p>
          <a:p>
            <a:pPr marL="338454" indent="-338454" defTabSz="379729">
              <a:spcBef>
                <a:spcPts val="2900"/>
              </a:spcBef>
              <a:defRPr sz="2990"/>
            </a:pPr>
            <a:r>
              <a:rPr dirty="0" err="1"/>
              <a:t>Från</a:t>
            </a:r>
            <a:r>
              <a:rPr dirty="0"/>
              <a:t> union till </a:t>
            </a:r>
            <a:r>
              <a:rPr dirty="0" err="1"/>
              <a:t>snitt</a:t>
            </a:r>
            <a:r>
              <a:rPr dirty="0"/>
              <a:t>. </a:t>
            </a:r>
            <a:r>
              <a:rPr dirty="0" err="1"/>
              <a:t>Från</a:t>
            </a:r>
            <a:r>
              <a:rPr dirty="0"/>
              <a:t> </a:t>
            </a:r>
            <a:r>
              <a:rPr dirty="0" err="1"/>
              <a:t>snitt</a:t>
            </a:r>
            <a:r>
              <a:rPr dirty="0"/>
              <a:t> till union.</a:t>
            </a:r>
            <a:br>
              <a:rPr dirty="0"/>
            </a:br>
            <a:endParaRPr dirty="0"/>
          </a:p>
        </p:txBody>
      </p:sp>
      <p:pic>
        <p:nvPicPr>
          <p:cNvPr id="194" name="Image" descr="Image"/>
          <p:cNvPicPr>
            <a:picLocks noChangeAspect="1"/>
          </p:cNvPicPr>
          <p:nvPr/>
        </p:nvPicPr>
        <p:blipFill>
          <a:blip r:embed="rId2">
            <a:extLst/>
          </a:blip>
          <a:stretch>
            <a:fillRect/>
          </a:stretch>
        </p:blipFill>
        <p:spPr>
          <a:xfrm>
            <a:off x="7092812" y="3034604"/>
            <a:ext cx="1968501" cy="469901"/>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2075532" y="4795873"/>
            <a:ext cx="6533110" cy="400872"/>
          </a:xfrm>
          <a:prstGeom prst="rect">
            <a:avLst/>
          </a:prstGeom>
          <a:ln w="12700">
            <a:miter lim="400000"/>
          </a:ln>
        </p:spPr>
      </p:pic>
      <p:pic>
        <p:nvPicPr>
          <p:cNvPr id="196" name="Image" descr="Image"/>
          <p:cNvPicPr>
            <a:picLocks noChangeAspect="1"/>
          </p:cNvPicPr>
          <p:nvPr/>
        </p:nvPicPr>
        <p:blipFill>
          <a:blip r:embed="rId4">
            <a:extLst/>
          </a:blip>
          <a:stretch>
            <a:fillRect/>
          </a:stretch>
        </p:blipFill>
        <p:spPr>
          <a:xfrm>
            <a:off x="4603926" y="5662910"/>
            <a:ext cx="5168901" cy="469901"/>
          </a:xfrm>
          <a:prstGeom prst="rect">
            <a:avLst/>
          </a:prstGeom>
          <a:ln w="12700">
            <a:miter lim="400000"/>
          </a:ln>
        </p:spPr>
      </p:pic>
      <p:pic>
        <p:nvPicPr>
          <p:cNvPr id="197" name="Image" descr="Image"/>
          <p:cNvPicPr>
            <a:picLocks noChangeAspect="1"/>
          </p:cNvPicPr>
          <p:nvPr/>
        </p:nvPicPr>
        <p:blipFill>
          <a:blip r:embed="rId5">
            <a:extLst/>
          </a:blip>
          <a:stretch>
            <a:fillRect/>
          </a:stretch>
        </p:blipFill>
        <p:spPr>
          <a:xfrm>
            <a:off x="3269951" y="3821707"/>
            <a:ext cx="3454401" cy="508001"/>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3830786" y="7206676"/>
            <a:ext cx="4940301" cy="469901"/>
          </a:xfrm>
          <a:prstGeom prst="rect">
            <a:avLst/>
          </a:prstGeom>
          <a:ln w="12700">
            <a:miter lim="400000"/>
          </a:ln>
        </p:spPr>
      </p:pic>
      <p:pic>
        <p:nvPicPr>
          <p:cNvPr id="199" name="Image" descr="Image"/>
          <p:cNvPicPr>
            <a:picLocks noChangeAspect="1"/>
          </p:cNvPicPr>
          <p:nvPr/>
        </p:nvPicPr>
        <p:blipFill>
          <a:blip r:embed="rId7">
            <a:extLst/>
          </a:blip>
          <a:stretch>
            <a:fillRect/>
          </a:stretch>
        </p:blipFill>
        <p:spPr>
          <a:xfrm>
            <a:off x="2319486" y="8681709"/>
            <a:ext cx="3022601" cy="406401"/>
          </a:xfrm>
          <a:prstGeom prst="rect">
            <a:avLst/>
          </a:prstGeom>
          <a:ln w="12700">
            <a:miter lim="400000"/>
          </a:ln>
        </p:spPr>
      </p:pic>
      <p:pic>
        <p:nvPicPr>
          <p:cNvPr id="200" name="Image" descr="Image"/>
          <p:cNvPicPr>
            <a:picLocks noChangeAspect="1"/>
          </p:cNvPicPr>
          <p:nvPr/>
        </p:nvPicPr>
        <p:blipFill>
          <a:blip r:embed="rId8">
            <a:extLst/>
          </a:blip>
          <a:stretch>
            <a:fillRect/>
          </a:stretch>
        </p:blipFill>
        <p:spPr>
          <a:xfrm>
            <a:off x="6902857" y="8681709"/>
            <a:ext cx="3022601" cy="4064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XEMPEL 1"/>
          <p:cNvSpPr txBox="1">
            <a:spLocks noGrp="1"/>
          </p:cNvSpPr>
          <p:nvPr>
            <p:ph type="title"/>
          </p:nvPr>
        </p:nvSpPr>
        <p:spPr>
          <a:prstGeom prst="rect">
            <a:avLst/>
          </a:prstGeom>
        </p:spPr>
        <p:txBody>
          <a:bodyPr>
            <a:normAutofit/>
          </a:bodyPr>
          <a:lstStyle/>
          <a:p>
            <a:r>
              <a:rPr sz="4400" b="1" dirty="0"/>
              <a:t>EXEMPEL 1</a:t>
            </a:r>
          </a:p>
        </p:txBody>
      </p:sp>
      <p:sp>
        <p:nvSpPr>
          <p:cNvPr id="203" name="H = {hårddisk crashar}, A = {backup A crashar} och B = {backup B crashar}.…"/>
          <p:cNvSpPr txBox="1">
            <a:spLocks noGrp="1"/>
          </p:cNvSpPr>
          <p:nvPr>
            <p:ph type="body" idx="1"/>
          </p:nvPr>
        </p:nvSpPr>
        <p:spPr>
          <a:xfrm>
            <a:off x="355600" y="1193800"/>
            <a:ext cx="12293600" cy="6299200"/>
          </a:xfrm>
          <a:prstGeom prst="rect">
            <a:avLst/>
          </a:prstGeom>
        </p:spPr>
        <p:txBody>
          <a:bodyPr/>
          <a:lstStyle/>
          <a:p>
            <a:pPr>
              <a:defRPr sz="3200"/>
            </a:pPr>
            <a:r>
              <a:rPr dirty="0"/>
              <a:t>H = {</a:t>
            </a:r>
            <a:r>
              <a:rPr dirty="0" err="1"/>
              <a:t>hårddisk</a:t>
            </a:r>
            <a:r>
              <a:rPr dirty="0"/>
              <a:t> </a:t>
            </a:r>
            <a:r>
              <a:rPr dirty="0" err="1"/>
              <a:t>crashar</a:t>
            </a:r>
            <a:r>
              <a:rPr dirty="0"/>
              <a:t>}, A = {backup A </a:t>
            </a:r>
            <a:r>
              <a:rPr dirty="0" err="1"/>
              <a:t>crashar</a:t>
            </a:r>
            <a:r>
              <a:rPr dirty="0"/>
              <a:t>} </a:t>
            </a:r>
            <a:r>
              <a:rPr dirty="0" err="1"/>
              <a:t>och</a:t>
            </a:r>
            <a:r>
              <a:rPr dirty="0"/>
              <a:t> B = {backup B </a:t>
            </a:r>
            <a:r>
              <a:rPr dirty="0" err="1"/>
              <a:t>crashar</a:t>
            </a:r>
            <a:r>
              <a:rPr dirty="0"/>
              <a:t>}.</a:t>
            </a:r>
          </a:p>
          <a:p>
            <a:pPr>
              <a:defRPr sz="3200"/>
            </a:pPr>
            <a:r>
              <a:rPr dirty="0"/>
              <a:t>P(H)=0.01, P(A)=0.02 </a:t>
            </a:r>
            <a:r>
              <a:rPr dirty="0" err="1"/>
              <a:t>och</a:t>
            </a:r>
            <a:r>
              <a:rPr dirty="0"/>
              <a:t> P(B)=0.02.</a:t>
            </a:r>
          </a:p>
          <a:p>
            <a:pPr>
              <a:defRPr sz="3200"/>
            </a:pPr>
            <a:r>
              <a:rPr dirty="0"/>
              <a:t>Om H, A </a:t>
            </a:r>
            <a:r>
              <a:rPr dirty="0" err="1"/>
              <a:t>och</a:t>
            </a:r>
            <a:r>
              <a:rPr dirty="0"/>
              <a:t> B </a:t>
            </a:r>
            <a:r>
              <a:rPr dirty="0" err="1"/>
              <a:t>är</a:t>
            </a:r>
            <a:r>
              <a:rPr dirty="0"/>
              <a:t> </a:t>
            </a:r>
            <a:r>
              <a:rPr dirty="0" err="1"/>
              <a:t>oberoende</a:t>
            </a:r>
            <a:r>
              <a:rPr dirty="0"/>
              <a:t>:</a:t>
            </a:r>
            <a:br>
              <a:rPr dirty="0"/>
            </a:br>
            <a:r>
              <a:rPr dirty="0"/>
              <a:t>                             </a:t>
            </a:r>
          </a:p>
        </p:txBody>
      </p:sp>
      <p:grpSp>
        <p:nvGrpSpPr>
          <p:cNvPr id="207" name="Group"/>
          <p:cNvGrpSpPr/>
          <p:nvPr/>
        </p:nvGrpSpPr>
        <p:grpSpPr>
          <a:xfrm>
            <a:off x="1133127" y="6281836"/>
            <a:ext cx="10032856" cy="1473548"/>
            <a:chOff x="0" y="0"/>
            <a:chExt cx="10032854" cy="1473547"/>
          </a:xfrm>
        </p:grpSpPr>
        <p:pic>
          <p:nvPicPr>
            <p:cNvPr id="204" name="Image" descr="Image"/>
            <p:cNvPicPr>
              <a:picLocks noChangeAspect="1"/>
            </p:cNvPicPr>
            <p:nvPr/>
          </p:nvPicPr>
          <p:blipFill>
            <a:blip r:embed="rId2">
              <a:extLst/>
            </a:blip>
            <a:srcRect/>
            <a:stretch>
              <a:fillRect/>
            </a:stretch>
          </p:blipFill>
          <p:spPr>
            <a:xfrm>
              <a:off x="0" y="0"/>
              <a:ext cx="7620000" cy="342576"/>
            </a:xfrm>
            <a:prstGeom prst="rect">
              <a:avLst/>
            </a:prstGeom>
            <a:ln w="12700" cap="flat">
              <a:noFill/>
              <a:miter lim="400000"/>
            </a:ln>
            <a:effectLst/>
          </p:spPr>
        </p:pic>
        <p:pic>
          <p:nvPicPr>
            <p:cNvPr id="205" name="Image" descr="Image"/>
            <p:cNvPicPr>
              <a:picLocks noChangeAspect="1"/>
            </p:cNvPicPr>
            <p:nvPr/>
          </p:nvPicPr>
          <p:blipFill>
            <a:blip r:embed="rId3">
              <a:extLst/>
            </a:blip>
            <a:srcRect/>
            <a:stretch>
              <a:fillRect/>
            </a:stretch>
          </p:blipFill>
          <p:spPr>
            <a:xfrm>
              <a:off x="4667498" y="615925"/>
              <a:ext cx="3744098" cy="342901"/>
            </a:xfrm>
            <a:prstGeom prst="rect">
              <a:avLst/>
            </a:prstGeom>
            <a:ln w="12700" cap="flat">
              <a:noFill/>
              <a:miter lim="400000"/>
            </a:ln>
            <a:effectLst/>
          </p:spPr>
        </p:pic>
        <p:pic>
          <p:nvPicPr>
            <p:cNvPr id="206" name="Image" descr="Image"/>
            <p:cNvPicPr>
              <a:picLocks noChangeAspect="1"/>
            </p:cNvPicPr>
            <p:nvPr/>
          </p:nvPicPr>
          <p:blipFill>
            <a:blip r:embed="rId4">
              <a:extLst/>
            </a:blip>
            <a:srcRect/>
            <a:stretch>
              <a:fillRect/>
            </a:stretch>
          </p:blipFill>
          <p:spPr>
            <a:xfrm>
              <a:off x="4657824" y="1206847"/>
              <a:ext cx="5375031" cy="266701"/>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EXEMPEL 2"/>
          <p:cNvSpPr txBox="1">
            <a:spLocks noGrp="1"/>
          </p:cNvSpPr>
          <p:nvPr>
            <p:ph type="title"/>
          </p:nvPr>
        </p:nvSpPr>
        <p:spPr>
          <a:prstGeom prst="rect">
            <a:avLst/>
          </a:prstGeom>
        </p:spPr>
        <p:txBody>
          <a:bodyPr>
            <a:normAutofit/>
          </a:bodyPr>
          <a:lstStyle/>
          <a:p>
            <a:r>
              <a:rPr sz="4400" b="1" dirty="0"/>
              <a:t>EXEMPEL 2</a:t>
            </a:r>
          </a:p>
        </p:txBody>
      </p:sp>
      <p:sp>
        <p:nvSpPr>
          <p:cNvPr id="210" name="A1 = {bugg i kodblock 1}, A2 = {bugg i kodblock 2} och A3 = {bugg i kodblock 3}.…"/>
          <p:cNvSpPr txBox="1">
            <a:spLocks noGrp="1"/>
          </p:cNvSpPr>
          <p:nvPr>
            <p:ph type="body" idx="1"/>
          </p:nvPr>
        </p:nvSpPr>
        <p:spPr>
          <a:xfrm>
            <a:off x="355600" y="1193800"/>
            <a:ext cx="12293600" cy="6299200"/>
          </a:xfrm>
          <a:prstGeom prst="rect">
            <a:avLst/>
          </a:prstGeom>
        </p:spPr>
        <p:txBody>
          <a:bodyPr/>
          <a:lstStyle/>
          <a:p>
            <a:pPr>
              <a:defRPr sz="3200"/>
            </a:pPr>
            <a:r>
              <a:rPr dirty="0"/>
              <a:t>A</a:t>
            </a:r>
            <a:r>
              <a:rPr baseline="-5999" dirty="0"/>
              <a:t>1</a:t>
            </a:r>
            <a:r>
              <a:rPr dirty="0"/>
              <a:t> = {</a:t>
            </a:r>
            <a:r>
              <a:rPr dirty="0" err="1"/>
              <a:t>bugg</a:t>
            </a:r>
            <a:r>
              <a:rPr dirty="0"/>
              <a:t> </a:t>
            </a:r>
            <a:r>
              <a:rPr dirty="0" err="1"/>
              <a:t>i</a:t>
            </a:r>
            <a:r>
              <a:rPr dirty="0"/>
              <a:t> </a:t>
            </a:r>
            <a:r>
              <a:rPr dirty="0" err="1"/>
              <a:t>kodblock</a:t>
            </a:r>
            <a:r>
              <a:rPr dirty="0"/>
              <a:t> 1}, A</a:t>
            </a:r>
            <a:r>
              <a:rPr baseline="-5999" dirty="0"/>
              <a:t>2</a:t>
            </a:r>
            <a:r>
              <a:rPr dirty="0"/>
              <a:t> = {</a:t>
            </a:r>
            <a:r>
              <a:rPr dirty="0" err="1"/>
              <a:t>bugg</a:t>
            </a:r>
            <a:r>
              <a:rPr dirty="0"/>
              <a:t> </a:t>
            </a:r>
            <a:r>
              <a:rPr dirty="0" err="1"/>
              <a:t>i</a:t>
            </a:r>
            <a:r>
              <a:rPr dirty="0"/>
              <a:t> </a:t>
            </a:r>
            <a:r>
              <a:rPr dirty="0" err="1"/>
              <a:t>kodblock</a:t>
            </a:r>
            <a:r>
              <a:rPr dirty="0"/>
              <a:t> 2} </a:t>
            </a:r>
            <a:r>
              <a:rPr dirty="0" err="1"/>
              <a:t>och</a:t>
            </a:r>
            <a:r>
              <a:rPr dirty="0"/>
              <a:t> A</a:t>
            </a:r>
            <a:r>
              <a:rPr baseline="-5999" dirty="0"/>
              <a:t>3</a:t>
            </a:r>
            <a:r>
              <a:rPr dirty="0"/>
              <a:t> = {</a:t>
            </a:r>
            <a:r>
              <a:rPr dirty="0" err="1"/>
              <a:t>bugg</a:t>
            </a:r>
            <a:r>
              <a:rPr dirty="0"/>
              <a:t> </a:t>
            </a:r>
            <a:r>
              <a:rPr dirty="0" err="1"/>
              <a:t>i</a:t>
            </a:r>
            <a:r>
              <a:rPr dirty="0"/>
              <a:t> </a:t>
            </a:r>
            <a:r>
              <a:rPr dirty="0" err="1"/>
              <a:t>kodblock</a:t>
            </a:r>
            <a:r>
              <a:rPr dirty="0"/>
              <a:t> 3}.</a:t>
            </a:r>
          </a:p>
          <a:p>
            <a:pPr>
              <a:defRPr sz="3200"/>
            </a:pPr>
            <a:r>
              <a:rPr dirty="0"/>
              <a:t>P(A</a:t>
            </a:r>
            <a:r>
              <a:rPr baseline="-5999" dirty="0"/>
              <a:t>1</a:t>
            </a:r>
            <a:r>
              <a:rPr dirty="0"/>
              <a:t>)=0.01, P(A</a:t>
            </a:r>
            <a:r>
              <a:rPr baseline="-5999" dirty="0"/>
              <a:t>2</a:t>
            </a:r>
            <a:r>
              <a:rPr dirty="0"/>
              <a:t>)=0.05 </a:t>
            </a:r>
            <a:r>
              <a:rPr dirty="0" err="1"/>
              <a:t>och</a:t>
            </a:r>
            <a:r>
              <a:rPr dirty="0"/>
              <a:t> P(A</a:t>
            </a:r>
            <a:r>
              <a:rPr baseline="-5999" dirty="0"/>
              <a:t>3</a:t>
            </a:r>
            <a:r>
              <a:rPr dirty="0"/>
              <a:t>)=0.01. </a:t>
            </a:r>
            <a:r>
              <a:rPr dirty="0" err="1"/>
              <a:t>Oberoende</a:t>
            </a:r>
            <a:r>
              <a:rPr dirty="0"/>
              <a:t> </a:t>
            </a:r>
            <a:r>
              <a:rPr dirty="0" err="1"/>
              <a:t>händelser</a:t>
            </a:r>
            <a:r>
              <a:rPr dirty="0"/>
              <a:t>.</a:t>
            </a:r>
          </a:p>
          <a:p>
            <a:pPr>
              <a:defRPr sz="3200"/>
            </a:pPr>
            <a:r>
              <a:rPr dirty="0" err="1"/>
              <a:t>Vad</a:t>
            </a:r>
            <a:r>
              <a:rPr dirty="0"/>
              <a:t> </a:t>
            </a:r>
            <a:r>
              <a:rPr dirty="0" err="1"/>
              <a:t>är</a:t>
            </a:r>
            <a:r>
              <a:rPr dirty="0"/>
              <a:t> </a:t>
            </a:r>
            <a:r>
              <a:rPr dirty="0" err="1"/>
              <a:t>sannolikheten</a:t>
            </a:r>
            <a:r>
              <a:rPr dirty="0"/>
              <a:t> </a:t>
            </a:r>
            <a:r>
              <a:rPr dirty="0" err="1"/>
              <a:t>att</a:t>
            </a:r>
            <a:r>
              <a:rPr dirty="0"/>
              <a:t> </a:t>
            </a:r>
            <a:r>
              <a:rPr dirty="0" err="1"/>
              <a:t>programmet</a:t>
            </a:r>
            <a:r>
              <a:rPr dirty="0"/>
              <a:t> </a:t>
            </a:r>
            <a:r>
              <a:rPr dirty="0" err="1"/>
              <a:t>är</a:t>
            </a:r>
            <a:r>
              <a:rPr dirty="0"/>
              <a:t> </a:t>
            </a:r>
            <a:r>
              <a:rPr dirty="0" err="1"/>
              <a:t>fritt</a:t>
            </a:r>
            <a:r>
              <a:rPr dirty="0"/>
              <a:t> </a:t>
            </a:r>
            <a:r>
              <a:rPr dirty="0" err="1"/>
              <a:t>från</a:t>
            </a:r>
            <a:r>
              <a:rPr dirty="0"/>
              <a:t> </a:t>
            </a:r>
            <a:r>
              <a:rPr dirty="0" err="1"/>
              <a:t>buggar</a:t>
            </a:r>
            <a:r>
              <a:rPr dirty="0"/>
              <a:t>?</a:t>
            </a:r>
            <a:br>
              <a:rPr dirty="0"/>
            </a:br>
            <a:r>
              <a:rPr dirty="0"/>
              <a:t>                             </a:t>
            </a:r>
          </a:p>
        </p:txBody>
      </p:sp>
      <p:pic>
        <p:nvPicPr>
          <p:cNvPr id="211" name="Image" descr="Image"/>
          <p:cNvPicPr>
            <a:picLocks noChangeAspect="1"/>
          </p:cNvPicPr>
          <p:nvPr/>
        </p:nvPicPr>
        <p:blipFill>
          <a:blip r:embed="rId2">
            <a:extLst/>
          </a:blip>
          <a:stretch>
            <a:fillRect/>
          </a:stretch>
        </p:blipFill>
        <p:spPr>
          <a:xfrm>
            <a:off x="898326" y="6032003"/>
            <a:ext cx="11366501" cy="24638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etingade sannolikheter"/>
          <p:cNvSpPr txBox="1">
            <a:spLocks noGrp="1"/>
          </p:cNvSpPr>
          <p:nvPr>
            <p:ph type="title"/>
          </p:nvPr>
        </p:nvSpPr>
        <p:spPr>
          <a:prstGeom prst="rect">
            <a:avLst/>
          </a:prstGeom>
        </p:spPr>
        <p:txBody>
          <a:bodyPr>
            <a:normAutofit/>
          </a:bodyPr>
          <a:lstStyle/>
          <a:p>
            <a:r>
              <a:rPr sz="4400" b="1" dirty="0" err="1"/>
              <a:t>Betingade</a:t>
            </a:r>
            <a:r>
              <a:rPr sz="4400" b="1" dirty="0"/>
              <a:t> </a:t>
            </a:r>
            <a:r>
              <a:rPr sz="4400" b="1" dirty="0" err="1"/>
              <a:t>sannolikheter</a:t>
            </a:r>
            <a:endParaRPr sz="4400" b="1" dirty="0"/>
          </a:p>
        </p:txBody>
      </p:sp>
      <p:sp>
        <p:nvSpPr>
          <p:cNvPr id="214" name="Sannolikheten att händelse A inträffar givet att händelse B har inträffat.…"/>
          <p:cNvSpPr txBox="1">
            <a:spLocks noGrp="1"/>
          </p:cNvSpPr>
          <p:nvPr>
            <p:ph type="body" idx="1"/>
          </p:nvPr>
        </p:nvSpPr>
        <p:spPr>
          <a:prstGeom prst="rect">
            <a:avLst/>
          </a:prstGeom>
        </p:spPr>
        <p:txBody>
          <a:bodyPr>
            <a:normAutofit fontScale="92500"/>
          </a:bodyPr>
          <a:lstStyle/>
          <a:p>
            <a:pPr marL="364489" indent="-364489" defTabSz="408940">
              <a:spcBef>
                <a:spcPts val="3200"/>
              </a:spcBef>
              <a:defRPr sz="3220"/>
            </a:pPr>
            <a:r>
              <a:rPr dirty="0" err="1"/>
              <a:t>Sannolikheten</a:t>
            </a:r>
            <a:r>
              <a:rPr dirty="0"/>
              <a:t> </a:t>
            </a:r>
            <a:r>
              <a:rPr dirty="0" err="1"/>
              <a:t>att</a:t>
            </a:r>
            <a:r>
              <a:rPr dirty="0"/>
              <a:t> </a:t>
            </a:r>
            <a:r>
              <a:rPr dirty="0" err="1"/>
              <a:t>händelse</a:t>
            </a:r>
            <a:r>
              <a:rPr dirty="0"/>
              <a:t> A </a:t>
            </a:r>
            <a:r>
              <a:rPr dirty="0" err="1"/>
              <a:t>inträffar</a:t>
            </a:r>
            <a:r>
              <a:rPr dirty="0"/>
              <a:t> </a:t>
            </a:r>
            <a:r>
              <a:rPr dirty="0" err="1">
                <a:latin typeface="Abadi MT Condensed Extra Bold"/>
                <a:ea typeface="Abadi MT Condensed Extra Bold"/>
                <a:cs typeface="Abadi MT Condensed Extra Bold"/>
                <a:sym typeface="Abadi MT Condensed Extra Bold"/>
              </a:rPr>
              <a:t>givet</a:t>
            </a:r>
            <a:r>
              <a:rPr dirty="0"/>
              <a:t> </a:t>
            </a:r>
            <a:r>
              <a:rPr dirty="0" err="1"/>
              <a:t>att</a:t>
            </a:r>
            <a:r>
              <a:rPr dirty="0"/>
              <a:t> </a:t>
            </a:r>
            <a:r>
              <a:rPr dirty="0" err="1"/>
              <a:t>händelse</a:t>
            </a:r>
            <a:r>
              <a:rPr dirty="0"/>
              <a:t> B </a:t>
            </a:r>
            <a:r>
              <a:rPr dirty="0" err="1"/>
              <a:t>har</a:t>
            </a:r>
            <a:r>
              <a:rPr dirty="0"/>
              <a:t> </a:t>
            </a:r>
            <a:r>
              <a:rPr dirty="0" err="1"/>
              <a:t>inträffat</a:t>
            </a:r>
            <a:r>
              <a:rPr dirty="0"/>
              <a:t>.</a:t>
            </a:r>
          </a:p>
          <a:p>
            <a:pPr marL="364489" indent="-364489" defTabSz="408940">
              <a:spcBef>
                <a:spcPts val="3200"/>
              </a:spcBef>
              <a:defRPr sz="3220"/>
            </a:pPr>
            <a:r>
              <a:rPr dirty="0"/>
              <a:t>Notation: P(A|B)</a:t>
            </a:r>
          </a:p>
          <a:p>
            <a:pPr marL="364489" indent="-364489" defTabSz="408940">
              <a:spcBef>
                <a:spcPts val="3200"/>
              </a:spcBef>
              <a:defRPr sz="3220"/>
            </a:pPr>
            <a:r>
              <a:rPr dirty="0"/>
              <a:t>Definition: </a:t>
            </a:r>
          </a:p>
          <a:p>
            <a:pPr marL="364489" indent="-364489" defTabSz="408940">
              <a:spcBef>
                <a:spcPts val="3200"/>
              </a:spcBef>
              <a:defRPr sz="3220"/>
            </a:pPr>
            <a:r>
              <a:rPr dirty="0" err="1"/>
              <a:t>Händelse</a:t>
            </a:r>
            <a:r>
              <a:rPr dirty="0"/>
              <a:t> B </a:t>
            </a:r>
            <a:r>
              <a:rPr dirty="0" err="1"/>
              <a:t>har</a:t>
            </a:r>
            <a:r>
              <a:rPr dirty="0"/>
              <a:t> </a:t>
            </a:r>
            <a:r>
              <a:rPr dirty="0" err="1"/>
              <a:t>inträffat</a:t>
            </a:r>
            <a:r>
              <a:rPr dirty="0"/>
              <a:t>. </a:t>
            </a:r>
            <a:r>
              <a:rPr b="1" dirty="0" err="1">
                <a:latin typeface="Abadi MT Condensed Extra Bold"/>
                <a:ea typeface="Abadi MT Condensed Extra Bold"/>
                <a:cs typeface="Abadi MT Condensed Extra Bold"/>
                <a:sym typeface="Abadi MT Condensed Extra Bold"/>
              </a:rPr>
              <a:t>Universalmängden</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krymper</a:t>
            </a:r>
            <a:r>
              <a:rPr b="1" dirty="0"/>
              <a:t> </a:t>
            </a:r>
            <a:r>
              <a:rPr dirty="0" err="1"/>
              <a:t>från</a:t>
            </a:r>
            <a:r>
              <a:rPr dirty="0"/>
              <a:t> S till B. </a:t>
            </a:r>
          </a:p>
          <a:p>
            <a:pPr marL="364489" indent="-364489" defTabSz="408940">
              <a:spcBef>
                <a:spcPts val="3200"/>
              </a:spcBef>
              <a:defRPr sz="3220"/>
            </a:pPr>
            <a:r>
              <a:rPr dirty="0" err="1"/>
              <a:t>Notera</a:t>
            </a:r>
            <a:r>
              <a:rPr dirty="0"/>
              <a:t>:</a:t>
            </a:r>
          </a:p>
          <a:p>
            <a:pPr marL="364489" indent="-364489" defTabSz="408940">
              <a:spcBef>
                <a:spcPts val="3200"/>
              </a:spcBef>
              <a:defRPr sz="3220"/>
            </a:pPr>
            <a:r>
              <a:rPr b="1" dirty="0" err="1">
                <a:latin typeface="Abadi MT Condensed Extra Bold"/>
                <a:ea typeface="Abadi MT Condensed Extra Bold"/>
                <a:cs typeface="Abadi MT Condensed Extra Bold"/>
                <a:sym typeface="Abadi MT Condensed Extra Bold"/>
              </a:rPr>
              <a:t>Oberoende</a:t>
            </a:r>
            <a:r>
              <a:rPr dirty="0"/>
              <a:t> - B </a:t>
            </a:r>
            <a:r>
              <a:rPr dirty="0" err="1"/>
              <a:t>ger</a:t>
            </a:r>
            <a:r>
              <a:rPr dirty="0"/>
              <a:t> </a:t>
            </a:r>
            <a:r>
              <a:rPr dirty="0" err="1"/>
              <a:t>ingen</a:t>
            </a:r>
            <a:r>
              <a:rPr dirty="0"/>
              <a:t> information om A:  </a:t>
            </a:r>
          </a:p>
        </p:txBody>
      </p:sp>
      <p:pic>
        <p:nvPicPr>
          <p:cNvPr id="215" name="Image" descr="Image"/>
          <p:cNvPicPr>
            <a:picLocks noChangeAspect="1"/>
          </p:cNvPicPr>
          <p:nvPr/>
        </p:nvPicPr>
        <p:blipFill>
          <a:blip r:embed="rId2">
            <a:extLst/>
          </a:blip>
          <a:stretch>
            <a:fillRect/>
          </a:stretch>
        </p:blipFill>
        <p:spPr>
          <a:xfrm>
            <a:off x="2749289" y="5330542"/>
            <a:ext cx="3581401" cy="715773"/>
          </a:xfrm>
          <a:prstGeom prst="rect">
            <a:avLst/>
          </a:prstGeom>
          <a:ln w="12700">
            <a:miter lim="400000"/>
          </a:ln>
        </p:spPr>
      </p:pic>
      <p:pic>
        <p:nvPicPr>
          <p:cNvPr id="216" name="Image" descr="Image"/>
          <p:cNvPicPr>
            <a:picLocks noChangeAspect="1"/>
          </p:cNvPicPr>
          <p:nvPr/>
        </p:nvPicPr>
        <p:blipFill>
          <a:blip r:embed="rId3">
            <a:extLst/>
          </a:blip>
          <a:stretch>
            <a:fillRect/>
          </a:stretch>
        </p:blipFill>
        <p:spPr>
          <a:xfrm>
            <a:off x="2238375" y="7353196"/>
            <a:ext cx="5435600" cy="474473"/>
          </a:xfrm>
          <a:prstGeom prst="rect">
            <a:avLst/>
          </a:prstGeom>
          <a:ln w="12700">
            <a:miter lim="400000"/>
          </a:ln>
        </p:spPr>
      </p:pic>
      <p:pic>
        <p:nvPicPr>
          <p:cNvPr id="217" name="Intersect.png" descr="Intersect.png"/>
          <p:cNvPicPr>
            <a:picLocks noChangeAspect="1"/>
          </p:cNvPicPr>
          <p:nvPr/>
        </p:nvPicPr>
        <p:blipFill>
          <a:blip r:embed="rId4">
            <a:extLst/>
          </a:blip>
          <a:stretch>
            <a:fillRect/>
          </a:stretch>
        </p:blipFill>
        <p:spPr>
          <a:xfrm>
            <a:off x="8287949" y="3547522"/>
            <a:ext cx="3675059" cy="2726416"/>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8399167" y="8339775"/>
            <a:ext cx="3149601" cy="47447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p:cNvSpPr/>
          <p:nvPr/>
        </p:nvSpPr>
        <p:spPr>
          <a:xfrm>
            <a:off x="749300" y="3784600"/>
            <a:ext cx="8839746" cy="1549202"/>
          </a:xfrm>
          <a:prstGeom prst="rect">
            <a:avLst/>
          </a:prstGeom>
          <a:solidFill>
            <a:schemeClr val="accent3">
              <a:hueOff val="198700"/>
              <a:satOff val="21248"/>
              <a:lumOff val="19305"/>
            </a:schemeClr>
          </a:solidFill>
          <a:ln w="12700">
            <a:miter lim="400000"/>
          </a:ln>
        </p:spPr>
        <p:txBody>
          <a:bodyPr lIns="50800" tIns="50800" rIns="50800" bIns="50800" anchor="ctr"/>
          <a:lstStyle/>
          <a:p>
            <a:pPr>
              <a:defRPr>
                <a:solidFill>
                  <a:srgbClr val="FFFFFF"/>
                </a:solidFill>
              </a:defRPr>
            </a:pPr>
            <a:endParaRPr/>
          </a:p>
        </p:txBody>
      </p:sp>
      <p:sp>
        <p:nvSpPr>
          <p:cNvPr id="221" name="Bayes sats"/>
          <p:cNvSpPr txBox="1">
            <a:spLocks noGrp="1"/>
          </p:cNvSpPr>
          <p:nvPr>
            <p:ph type="title"/>
          </p:nvPr>
        </p:nvSpPr>
        <p:spPr>
          <a:prstGeom prst="rect">
            <a:avLst/>
          </a:prstGeom>
        </p:spPr>
        <p:txBody>
          <a:bodyPr>
            <a:normAutofit/>
          </a:bodyPr>
          <a:lstStyle/>
          <a:p>
            <a:r>
              <a:rPr sz="4400" b="1" dirty="0"/>
              <a:t>Bayes </a:t>
            </a:r>
            <a:r>
              <a:rPr sz="4400" b="1" dirty="0" err="1"/>
              <a:t>sats</a:t>
            </a:r>
            <a:endParaRPr sz="4400" b="1" dirty="0"/>
          </a:p>
        </p:txBody>
      </p:sp>
      <p:sp>
        <p:nvSpPr>
          <p:cNvPr id="222" name="Ibland vet vi P(B|A), men är intresserade av P(A|B).…"/>
          <p:cNvSpPr txBox="1">
            <a:spLocks noGrp="1"/>
          </p:cNvSpPr>
          <p:nvPr>
            <p:ph type="body" idx="1"/>
          </p:nvPr>
        </p:nvSpPr>
        <p:spPr>
          <a:prstGeom prst="rect">
            <a:avLst/>
          </a:prstGeom>
        </p:spPr>
        <p:txBody>
          <a:bodyPr/>
          <a:lstStyle/>
          <a:p>
            <a:pPr marL="458215" indent="-458215" defTabSz="514095">
              <a:spcBef>
                <a:spcPts val="4000"/>
              </a:spcBef>
              <a:defRPr sz="4048"/>
            </a:pPr>
            <a:r>
              <a:rPr dirty="0" err="1"/>
              <a:t>Ibland</a:t>
            </a:r>
            <a:r>
              <a:rPr dirty="0"/>
              <a:t> vet vi P(B|A), men </a:t>
            </a:r>
            <a:r>
              <a:rPr dirty="0" err="1"/>
              <a:t>är</a:t>
            </a:r>
            <a:r>
              <a:rPr dirty="0"/>
              <a:t> </a:t>
            </a:r>
            <a:r>
              <a:rPr dirty="0" err="1"/>
              <a:t>intresserade</a:t>
            </a:r>
            <a:r>
              <a:rPr dirty="0"/>
              <a:t> </a:t>
            </a:r>
            <a:r>
              <a:rPr dirty="0" err="1"/>
              <a:t>av</a:t>
            </a:r>
            <a:r>
              <a:rPr dirty="0"/>
              <a:t> P(A|B).</a:t>
            </a:r>
          </a:p>
          <a:p>
            <a:pPr marL="458215" indent="-458215" defTabSz="514095">
              <a:spcBef>
                <a:spcPts val="4000"/>
              </a:spcBef>
              <a:defRPr sz="4048"/>
            </a:pPr>
            <a:r>
              <a:rPr dirty="0">
                <a:solidFill>
                  <a:schemeClr val="accent5"/>
                </a:solidFill>
                <a:latin typeface="Abadi MT Condensed Extra Bold"/>
                <a:ea typeface="Abadi MT Condensed Extra Bold"/>
                <a:cs typeface="Abadi MT Condensed Extra Bold"/>
                <a:sym typeface="Abadi MT Condensed Extra Bold"/>
              </a:rPr>
              <a:t>Bayes </a:t>
            </a:r>
            <a:r>
              <a:rPr dirty="0" err="1">
                <a:solidFill>
                  <a:schemeClr val="accent5"/>
                </a:solidFill>
                <a:latin typeface="Abadi MT Condensed Extra Bold"/>
                <a:ea typeface="Abadi MT Condensed Extra Bold"/>
                <a:cs typeface="Abadi MT Condensed Extra Bold"/>
                <a:sym typeface="Abadi MT Condensed Extra Bold"/>
              </a:rPr>
              <a:t>sats</a:t>
            </a:r>
            <a:r>
              <a:rPr dirty="0"/>
              <a:t>:</a:t>
            </a:r>
          </a:p>
          <a:p>
            <a:pPr marL="458215" indent="-458215" defTabSz="514095">
              <a:spcBef>
                <a:spcPts val="4000"/>
              </a:spcBef>
              <a:defRPr sz="4048"/>
            </a:pPr>
            <a:r>
              <a:rPr dirty="0" err="1"/>
              <a:t>Exempel</a:t>
            </a:r>
            <a:r>
              <a:rPr dirty="0"/>
              <a:t>: A = {</a:t>
            </a:r>
            <a:r>
              <a:rPr dirty="0" err="1"/>
              <a:t>har</a:t>
            </a:r>
            <a:r>
              <a:rPr dirty="0"/>
              <a:t> </a:t>
            </a:r>
            <a:r>
              <a:rPr dirty="0" err="1"/>
              <a:t>sjukdom</a:t>
            </a:r>
            <a:r>
              <a:rPr dirty="0"/>
              <a:t>}, B={test </a:t>
            </a:r>
            <a:r>
              <a:rPr dirty="0" err="1"/>
              <a:t>positivt</a:t>
            </a:r>
            <a:r>
              <a:rPr dirty="0"/>
              <a:t>}.</a:t>
            </a:r>
          </a:p>
          <a:p>
            <a:pPr marL="458215" indent="-458215" defTabSz="514095">
              <a:spcBef>
                <a:spcPts val="4000"/>
              </a:spcBef>
              <a:defRPr sz="4048"/>
            </a:pPr>
            <a:r>
              <a:rPr dirty="0"/>
              <a:t>P(A|B) = P(</a:t>
            </a:r>
            <a:r>
              <a:rPr dirty="0" err="1"/>
              <a:t>har</a:t>
            </a:r>
            <a:r>
              <a:rPr dirty="0"/>
              <a:t> </a:t>
            </a:r>
            <a:r>
              <a:rPr dirty="0" err="1"/>
              <a:t>sjukdom</a:t>
            </a:r>
            <a:r>
              <a:rPr dirty="0"/>
              <a:t> | test </a:t>
            </a:r>
            <a:r>
              <a:rPr dirty="0" err="1"/>
              <a:t>positivt</a:t>
            </a:r>
            <a:r>
              <a:rPr dirty="0"/>
              <a:t>)</a:t>
            </a:r>
          </a:p>
          <a:p>
            <a:pPr marL="458215" indent="-458215" defTabSz="514095">
              <a:spcBef>
                <a:spcPts val="4000"/>
              </a:spcBef>
              <a:defRPr sz="4048"/>
            </a:pPr>
            <a:r>
              <a:rPr dirty="0"/>
              <a:t>P(B|A) = P(test </a:t>
            </a:r>
            <a:r>
              <a:rPr dirty="0" err="1"/>
              <a:t>positivt|har</a:t>
            </a:r>
            <a:r>
              <a:rPr dirty="0"/>
              <a:t> </a:t>
            </a:r>
            <a:r>
              <a:rPr dirty="0" err="1"/>
              <a:t>sjukdom</a:t>
            </a:r>
            <a:r>
              <a:rPr dirty="0"/>
              <a:t>)</a:t>
            </a:r>
          </a:p>
        </p:txBody>
      </p:sp>
      <p:pic>
        <p:nvPicPr>
          <p:cNvPr id="223" name="Image" descr="Image"/>
          <p:cNvPicPr>
            <a:picLocks noChangeAspect="1"/>
          </p:cNvPicPr>
          <p:nvPr/>
        </p:nvPicPr>
        <p:blipFill>
          <a:blip r:embed="rId2">
            <a:extLst/>
          </a:blip>
          <a:stretch>
            <a:fillRect/>
          </a:stretch>
        </p:blipFill>
        <p:spPr>
          <a:xfrm>
            <a:off x="3697039" y="4135929"/>
            <a:ext cx="5130801" cy="10922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Lagen om total sannolikhet"/>
          <p:cNvSpPr txBox="1">
            <a:spLocks noGrp="1"/>
          </p:cNvSpPr>
          <p:nvPr>
            <p:ph type="title"/>
          </p:nvPr>
        </p:nvSpPr>
        <p:spPr>
          <a:prstGeom prst="rect">
            <a:avLst/>
          </a:prstGeom>
        </p:spPr>
        <p:txBody>
          <a:bodyPr>
            <a:normAutofit/>
          </a:bodyPr>
          <a:lstStyle/>
          <a:p>
            <a:r>
              <a:rPr sz="4400" b="1" dirty="0" err="1"/>
              <a:t>Lagen</a:t>
            </a:r>
            <a:r>
              <a:rPr sz="4400" b="1" dirty="0"/>
              <a:t> om total </a:t>
            </a:r>
            <a:r>
              <a:rPr sz="4400" b="1" dirty="0" err="1"/>
              <a:t>sannolikhet</a:t>
            </a:r>
            <a:endParaRPr sz="4400" b="1" dirty="0"/>
          </a:p>
        </p:txBody>
      </p:sp>
      <p:pic>
        <p:nvPicPr>
          <p:cNvPr id="226" name="Partitionering.png" descr="Partitionering.png"/>
          <p:cNvPicPr>
            <a:picLocks noChangeAspect="1"/>
          </p:cNvPicPr>
          <p:nvPr/>
        </p:nvPicPr>
        <p:blipFill>
          <a:blip r:embed="rId2">
            <a:extLst/>
          </a:blip>
          <a:stretch>
            <a:fillRect/>
          </a:stretch>
        </p:blipFill>
        <p:spPr>
          <a:xfrm>
            <a:off x="1219200" y="2732225"/>
            <a:ext cx="4096817" cy="2998871"/>
          </a:xfrm>
          <a:prstGeom prst="rect">
            <a:avLst/>
          </a:prstGeom>
          <a:ln w="12700">
            <a:miter lim="400000"/>
          </a:ln>
        </p:spPr>
      </p:pic>
      <p:pic>
        <p:nvPicPr>
          <p:cNvPr id="227" name="LawOfTotalProb.png" descr="LawOfTotalProb.png"/>
          <p:cNvPicPr>
            <a:picLocks noChangeAspect="1"/>
          </p:cNvPicPr>
          <p:nvPr/>
        </p:nvPicPr>
        <p:blipFill>
          <a:blip r:embed="rId3">
            <a:extLst/>
          </a:blip>
          <a:stretch>
            <a:fillRect/>
          </a:stretch>
        </p:blipFill>
        <p:spPr>
          <a:xfrm>
            <a:off x="7282519" y="2732225"/>
            <a:ext cx="4096818" cy="2998871"/>
          </a:xfrm>
          <a:prstGeom prst="rect">
            <a:avLst/>
          </a:prstGeom>
          <a:ln w="12700">
            <a:miter lim="400000"/>
          </a:ln>
        </p:spPr>
      </p:pic>
      <p:sp>
        <p:nvSpPr>
          <p:cNvPr id="228" name="B1,…,B5 är en partitionering av S"/>
          <p:cNvSpPr txBox="1"/>
          <p:nvPr/>
        </p:nvSpPr>
        <p:spPr>
          <a:xfrm>
            <a:off x="685130" y="2272735"/>
            <a:ext cx="5037957" cy="48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600"/>
            </a:pPr>
            <a:r>
              <a:t>B1,…,B5 är en </a:t>
            </a:r>
            <a:r>
              <a:rPr b="1">
                <a:latin typeface="Gill Sans"/>
                <a:ea typeface="Gill Sans"/>
                <a:cs typeface="Gill Sans"/>
                <a:sym typeface="Gill Sans"/>
              </a:rPr>
              <a:t>partitionering</a:t>
            </a:r>
            <a:r>
              <a:t> av S</a:t>
            </a:r>
          </a:p>
        </p:txBody>
      </p:sp>
      <p:sp>
        <p:nvSpPr>
          <p:cNvPr id="229" name="Lagen om total sannolikhet"/>
          <p:cNvSpPr txBox="1"/>
          <p:nvPr/>
        </p:nvSpPr>
        <p:spPr>
          <a:xfrm>
            <a:off x="6935483" y="2273300"/>
            <a:ext cx="471469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latin typeface="Gill Sans"/>
                <a:ea typeface="Gill Sans"/>
                <a:cs typeface="Gill Sans"/>
                <a:sym typeface="Gill Sans"/>
              </a:defRPr>
            </a:lvl1pPr>
          </a:lstStyle>
          <a:p>
            <a:r>
              <a:t>Lagen om total sannolikhet</a:t>
            </a:r>
          </a:p>
        </p:txBody>
      </p:sp>
      <p:pic>
        <p:nvPicPr>
          <p:cNvPr id="230" name="Image" descr="Image"/>
          <p:cNvPicPr>
            <a:picLocks noChangeAspect="1"/>
          </p:cNvPicPr>
          <p:nvPr/>
        </p:nvPicPr>
        <p:blipFill>
          <a:blip r:embed="rId4">
            <a:extLst/>
          </a:blip>
          <a:stretch>
            <a:fillRect/>
          </a:stretch>
        </p:blipFill>
        <p:spPr>
          <a:xfrm>
            <a:off x="1351855" y="8229451"/>
            <a:ext cx="9880601" cy="469901"/>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2558355" y="6829222"/>
            <a:ext cx="7467601" cy="47447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bayes sats - alternativ form"/>
          <p:cNvSpPr txBox="1">
            <a:spLocks noGrp="1"/>
          </p:cNvSpPr>
          <p:nvPr>
            <p:ph type="title"/>
          </p:nvPr>
        </p:nvSpPr>
        <p:spPr>
          <a:prstGeom prst="rect">
            <a:avLst/>
          </a:prstGeom>
        </p:spPr>
        <p:txBody>
          <a:bodyPr>
            <a:normAutofit/>
          </a:bodyPr>
          <a:lstStyle/>
          <a:p>
            <a:r>
              <a:rPr sz="4400" b="1" dirty="0" err="1"/>
              <a:t>bayes</a:t>
            </a:r>
            <a:r>
              <a:rPr sz="4400" b="1" dirty="0"/>
              <a:t> </a:t>
            </a:r>
            <a:r>
              <a:rPr sz="4400" b="1" dirty="0" err="1"/>
              <a:t>sats</a:t>
            </a:r>
            <a:r>
              <a:rPr sz="4400" b="1" dirty="0"/>
              <a:t> - </a:t>
            </a:r>
            <a:r>
              <a:rPr sz="4400" b="1" dirty="0" err="1"/>
              <a:t>alternativ</a:t>
            </a:r>
            <a:r>
              <a:rPr sz="4400" b="1" dirty="0"/>
              <a:t> form</a:t>
            </a:r>
          </a:p>
        </p:txBody>
      </p:sp>
      <p:sp>
        <p:nvSpPr>
          <p:cNvPr id="234" name="Bayes sats:…"/>
          <p:cNvSpPr txBox="1">
            <a:spLocks noGrp="1"/>
          </p:cNvSpPr>
          <p:nvPr>
            <p:ph type="body" idx="1"/>
          </p:nvPr>
        </p:nvSpPr>
        <p:spPr>
          <a:xfrm>
            <a:off x="660400" y="2301031"/>
            <a:ext cx="12293600" cy="4595069"/>
          </a:xfrm>
          <a:prstGeom prst="rect">
            <a:avLst/>
          </a:prstGeom>
        </p:spPr>
        <p:txBody>
          <a:bodyPr>
            <a:normAutofit lnSpcReduction="10000"/>
          </a:bodyPr>
          <a:lstStyle/>
          <a:p>
            <a:r>
              <a:rPr dirty="0"/>
              <a:t>Bayes </a:t>
            </a:r>
            <a:r>
              <a:rPr dirty="0" err="1"/>
              <a:t>sats</a:t>
            </a:r>
            <a:r>
              <a:rPr dirty="0"/>
              <a:t>:</a:t>
            </a:r>
          </a:p>
          <a:p>
            <a:r>
              <a:rPr dirty="0" err="1"/>
              <a:t>Lagen</a:t>
            </a:r>
            <a:r>
              <a:rPr dirty="0"/>
              <a:t> om total </a:t>
            </a:r>
            <a:r>
              <a:rPr dirty="0" err="1"/>
              <a:t>sannolikhet</a:t>
            </a:r>
            <a:r>
              <a:rPr dirty="0"/>
              <a:t> </a:t>
            </a:r>
            <a:r>
              <a:rPr dirty="0" err="1"/>
              <a:t>ger</a:t>
            </a:r>
            <a:r>
              <a:rPr dirty="0"/>
              <a:t/>
            </a:r>
            <a:br>
              <a:rPr dirty="0"/>
            </a:br>
            <a:endParaRPr dirty="0"/>
          </a:p>
          <a:p>
            <a:r>
              <a:rPr dirty="0" err="1"/>
              <a:t>Alternativ</a:t>
            </a:r>
            <a:r>
              <a:rPr dirty="0"/>
              <a:t> form </a:t>
            </a:r>
            <a:r>
              <a:rPr dirty="0" err="1"/>
              <a:t>av</a:t>
            </a:r>
            <a:r>
              <a:rPr dirty="0"/>
              <a:t> Bayes </a:t>
            </a:r>
            <a:r>
              <a:rPr dirty="0" err="1"/>
              <a:t>sats</a:t>
            </a:r>
            <a:r>
              <a:rPr dirty="0"/>
              <a:t>:</a:t>
            </a:r>
          </a:p>
        </p:txBody>
      </p:sp>
      <p:pic>
        <p:nvPicPr>
          <p:cNvPr id="235" name="Image" descr="Image"/>
          <p:cNvPicPr>
            <a:picLocks noChangeAspect="1"/>
          </p:cNvPicPr>
          <p:nvPr/>
        </p:nvPicPr>
        <p:blipFill>
          <a:blip r:embed="rId2">
            <a:extLst/>
          </a:blip>
          <a:stretch>
            <a:fillRect/>
          </a:stretch>
        </p:blipFill>
        <p:spPr>
          <a:xfrm>
            <a:off x="4476601" y="2337170"/>
            <a:ext cx="5130800" cy="1092201"/>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1962447" y="7230367"/>
            <a:ext cx="8610601" cy="1104901"/>
          </a:xfrm>
          <a:prstGeom prst="rect">
            <a:avLst/>
          </a:prstGeom>
          <a:ln w="12700">
            <a:miter lim="400000"/>
          </a:ln>
        </p:spPr>
      </p:pic>
      <p:pic>
        <p:nvPicPr>
          <p:cNvPr id="237" name="Image" descr="Image"/>
          <p:cNvPicPr>
            <a:picLocks noChangeAspect="1"/>
          </p:cNvPicPr>
          <p:nvPr/>
        </p:nvPicPr>
        <p:blipFill>
          <a:blip r:embed="rId4">
            <a:extLst/>
          </a:blip>
          <a:stretch>
            <a:fillRect/>
          </a:stretch>
        </p:blipFill>
        <p:spPr>
          <a:xfrm>
            <a:off x="3016101" y="4998987"/>
            <a:ext cx="8051801" cy="508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tatistik? är inte det tabeller, typ?"/>
          <p:cNvSpPr txBox="1">
            <a:spLocks noGrp="1"/>
          </p:cNvSpPr>
          <p:nvPr>
            <p:ph type="title"/>
          </p:nvPr>
        </p:nvSpPr>
        <p:spPr>
          <a:xfrm>
            <a:off x="355600" y="266700"/>
            <a:ext cx="12293600" cy="2438400"/>
          </a:xfrm>
          <a:prstGeom prst="rect">
            <a:avLst/>
          </a:prstGeom>
        </p:spPr>
        <p:txBody>
          <a:bodyPr>
            <a:normAutofit/>
          </a:bodyPr>
          <a:lstStyle>
            <a:lvl1pPr>
              <a:defRPr sz="6100"/>
            </a:lvl1pPr>
          </a:lstStyle>
          <a:p>
            <a:r>
              <a:rPr sz="4400" b="1" dirty="0" err="1"/>
              <a:t>Statistik</a:t>
            </a:r>
            <a:r>
              <a:rPr sz="4400" b="1" dirty="0"/>
              <a:t>? </a:t>
            </a:r>
            <a:r>
              <a:rPr sz="4400" b="1" dirty="0" err="1"/>
              <a:t>är</a:t>
            </a:r>
            <a:r>
              <a:rPr sz="4400" b="1" dirty="0"/>
              <a:t> </a:t>
            </a:r>
            <a:r>
              <a:rPr sz="4400" b="1" dirty="0" err="1"/>
              <a:t>inte</a:t>
            </a:r>
            <a:r>
              <a:rPr sz="4400" b="1" dirty="0"/>
              <a:t> </a:t>
            </a:r>
            <a:r>
              <a:rPr sz="4400" b="1" dirty="0" err="1"/>
              <a:t>det</a:t>
            </a:r>
            <a:r>
              <a:rPr sz="4400" b="1" dirty="0"/>
              <a:t> </a:t>
            </a:r>
            <a:r>
              <a:rPr sz="4400" b="1" dirty="0" err="1"/>
              <a:t>tabeller</a:t>
            </a:r>
            <a:r>
              <a:rPr sz="4400" b="1" dirty="0"/>
              <a:t>, </a:t>
            </a:r>
            <a:r>
              <a:rPr sz="4400" b="1" dirty="0" err="1"/>
              <a:t>typ</a:t>
            </a:r>
            <a:r>
              <a:rPr sz="4400" b="1" dirty="0"/>
              <a:t>?</a:t>
            </a:r>
          </a:p>
        </p:txBody>
      </p:sp>
      <p:sp>
        <p:nvSpPr>
          <p:cNvPr id="126" name="Statistik - läran om osäkerhet. Kommer det regna imorgon?…"/>
          <p:cNvSpPr txBox="1">
            <a:spLocks noGrp="1"/>
          </p:cNvSpPr>
          <p:nvPr>
            <p:ph type="body" idx="1"/>
          </p:nvPr>
        </p:nvSpPr>
        <p:spPr>
          <a:prstGeom prst="rect">
            <a:avLst/>
          </a:prstGeom>
        </p:spPr>
        <p:txBody>
          <a:bodyPr/>
          <a:lstStyle/>
          <a:p>
            <a:pPr marL="463422" indent="-463422" defTabSz="519937">
              <a:spcBef>
                <a:spcPts val="4000"/>
              </a:spcBef>
              <a:defRPr sz="4093"/>
            </a:pPr>
            <a:r>
              <a:rPr dirty="0" err="1"/>
              <a:t>Statistik</a:t>
            </a:r>
            <a:r>
              <a:rPr dirty="0"/>
              <a:t> - </a:t>
            </a:r>
            <a:r>
              <a:rPr dirty="0" err="1"/>
              <a:t>läran</a:t>
            </a:r>
            <a:r>
              <a:rPr dirty="0"/>
              <a:t> om </a:t>
            </a:r>
            <a:r>
              <a:rPr b="1" dirty="0" err="1">
                <a:solidFill>
                  <a:schemeClr val="accent5"/>
                </a:solidFill>
                <a:latin typeface="Helvetica"/>
                <a:ea typeface="Helvetica"/>
                <a:cs typeface="Helvetica"/>
                <a:sym typeface="Helvetica"/>
              </a:rPr>
              <a:t>osäkerhet</a:t>
            </a:r>
            <a:r>
              <a:rPr dirty="0"/>
              <a:t>. </a:t>
            </a:r>
            <a:r>
              <a:rPr sz="2225" dirty="0" err="1">
                <a:solidFill>
                  <a:schemeClr val="accent1">
                    <a:satOff val="5412"/>
                    <a:lumOff val="-30746"/>
                  </a:schemeClr>
                </a:solidFill>
              </a:rPr>
              <a:t>Kommer</a:t>
            </a:r>
            <a:r>
              <a:rPr sz="2225" dirty="0">
                <a:solidFill>
                  <a:schemeClr val="accent1">
                    <a:satOff val="5412"/>
                    <a:lumOff val="-30746"/>
                  </a:schemeClr>
                </a:solidFill>
              </a:rPr>
              <a:t> </a:t>
            </a:r>
            <a:r>
              <a:rPr sz="2225" dirty="0" err="1">
                <a:solidFill>
                  <a:schemeClr val="accent1">
                    <a:satOff val="5412"/>
                    <a:lumOff val="-30746"/>
                  </a:schemeClr>
                </a:solidFill>
              </a:rPr>
              <a:t>det</a:t>
            </a:r>
            <a:r>
              <a:rPr sz="2225" dirty="0">
                <a:solidFill>
                  <a:schemeClr val="accent1">
                    <a:satOff val="5412"/>
                    <a:lumOff val="-30746"/>
                  </a:schemeClr>
                </a:solidFill>
              </a:rPr>
              <a:t> regna </a:t>
            </a:r>
            <a:r>
              <a:rPr sz="2225" dirty="0" err="1">
                <a:solidFill>
                  <a:schemeClr val="accent1">
                    <a:satOff val="5412"/>
                    <a:lumOff val="-30746"/>
                  </a:schemeClr>
                </a:solidFill>
              </a:rPr>
              <a:t>imorgon</a:t>
            </a:r>
            <a:r>
              <a:rPr sz="2225" dirty="0">
                <a:solidFill>
                  <a:schemeClr val="accent1">
                    <a:satOff val="5412"/>
                    <a:lumOff val="-30746"/>
                  </a:schemeClr>
                </a:solidFill>
              </a:rPr>
              <a:t>?</a:t>
            </a:r>
          </a:p>
          <a:p>
            <a:pPr marL="463422" indent="-463422" defTabSz="519937">
              <a:spcBef>
                <a:spcPts val="4000"/>
              </a:spcBef>
              <a:defRPr sz="4093"/>
            </a:pPr>
            <a:r>
              <a:rPr b="1" dirty="0" err="1">
                <a:solidFill>
                  <a:schemeClr val="accent5"/>
                </a:solidFill>
                <a:latin typeface="Helvetica"/>
                <a:ea typeface="Helvetica"/>
                <a:cs typeface="Helvetica"/>
                <a:sym typeface="Helvetica"/>
              </a:rPr>
              <a:t>Sannolikheter</a:t>
            </a:r>
            <a:r>
              <a:rPr dirty="0"/>
              <a:t> - </a:t>
            </a:r>
            <a:r>
              <a:rPr dirty="0" err="1"/>
              <a:t>osäkerhetens</a:t>
            </a:r>
            <a:r>
              <a:rPr dirty="0"/>
              <a:t> </a:t>
            </a:r>
            <a:r>
              <a:rPr dirty="0" err="1"/>
              <a:t>språk</a:t>
            </a:r>
            <a:r>
              <a:rPr dirty="0"/>
              <a:t>. </a:t>
            </a:r>
            <a:r>
              <a:rPr sz="2225" dirty="0">
                <a:solidFill>
                  <a:schemeClr val="accent1">
                    <a:satOff val="5412"/>
                    <a:lumOff val="-30746"/>
                  </a:schemeClr>
                </a:solidFill>
              </a:rPr>
              <a:t>P(</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20%</a:t>
            </a:r>
          </a:p>
          <a:p>
            <a:pPr marL="463422" indent="-463422" defTabSz="519937">
              <a:spcBef>
                <a:spcPts val="4000"/>
              </a:spcBef>
              <a:defRPr sz="4093"/>
            </a:pPr>
            <a:r>
              <a:rPr b="1" dirty="0" err="1">
                <a:solidFill>
                  <a:schemeClr val="accent5"/>
                </a:solidFill>
                <a:latin typeface="Helvetica"/>
                <a:ea typeface="Helvetica"/>
                <a:cs typeface="Helvetica"/>
                <a:sym typeface="Helvetica"/>
              </a:rPr>
              <a:t>Statistisk</a:t>
            </a:r>
            <a:r>
              <a:rPr b="1" dirty="0">
                <a:solidFill>
                  <a:schemeClr val="accent5"/>
                </a:solidFill>
                <a:latin typeface="Helvetica"/>
                <a:ea typeface="Helvetica"/>
                <a:cs typeface="Helvetica"/>
                <a:sym typeface="Helvetica"/>
              </a:rPr>
              <a:t> </a:t>
            </a:r>
            <a:r>
              <a:rPr b="1" dirty="0" err="1">
                <a:solidFill>
                  <a:schemeClr val="accent5"/>
                </a:solidFill>
                <a:latin typeface="Helvetica"/>
                <a:ea typeface="Helvetica"/>
                <a:cs typeface="Helvetica"/>
                <a:sym typeface="Helvetica"/>
              </a:rPr>
              <a:t>inferens</a:t>
            </a:r>
            <a:r>
              <a:rPr dirty="0"/>
              <a:t> - </a:t>
            </a:r>
            <a:r>
              <a:rPr dirty="0" err="1"/>
              <a:t>att</a:t>
            </a:r>
            <a:r>
              <a:rPr dirty="0"/>
              <a:t> </a:t>
            </a:r>
            <a:r>
              <a:rPr dirty="0" err="1"/>
              <a:t>lära</a:t>
            </a:r>
            <a:r>
              <a:rPr dirty="0"/>
              <a:t> sig om </a:t>
            </a:r>
            <a:r>
              <a:rPr dirty="0" err="1"/>
              <a:t>osäkra</a:t>
            </a:r>
            <a:r>
              <a:rPr dirty="0"/>
              <a:t> </a:t>
            </a:r>
            <a:r>
              <a:rPr dirty="0" err="1"/>
              <a:t>händelser</a:t>
            </a:r>
            <a:r>
              <a:rPr dirty="0"/>
              <a:t> </a:t>
            </a:r>
            <a:r>
              <a:rPr dirty="0" err="1"/>
              <a:t>utifrån</a:t>
            </a:r>
            <a:r>
              <a:rPr dirty="0"/>
              <a:t> </a:t>
            </a:r>
            <a:r>
              <a:rPr b="1" dirty="0">
                <a:solidFill>
                  <a:schemeClr val="accent5"/>
                </a:solidFill>
                <a:latin typeface="Helvetica"/>
                <a:ea typeface="Helvetica"/>
                <a:cs typeface="Helvetica"/>
                <a:sym typeface="Helvetica"/>
              </a:rPr>
              <a:t>data</a:t>
            </a:r>
            <a:r>
              <a:rPr dirty="0"/>
              <a:t>.</a:t>
            </a:r>
            <a:br>
              <a:rPr dirty="0"/>
            </a:br>
            <a:r>
              <a:rPr sz="2225" dirty="0" err="1">
                <a:solidFill>
                  <a:schemeClr val="accent1">
                    <a:satOff val="5412"/>
                    <a:lumOff val="-30746"/>
                  </a:schemeClr>
                </a:solidFill>
              </a:rPr>
              <a:t>Pr</a:t>
            </a:r>
            <a:r>
              <a:rPr sz="2225" dirty="0">
                <a:solidFill>
                  <a:schemeClr val="accent1">
                    <a:satOff val="5412"/>
                    <a:lumOff val="-30746"/>
                  </a:schemeClr>
                </a:solidFill>
              </a:rPr>
              <a:t>(</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a:t>
            </a:r>
            <a:r>
              <a:rPr sz="2225" dirty="0" err="1">
                <a:solidFill>
                  <a:schemeClr val="accent1">
                    <a:satOff val="5412"/>
                    <a:lumOff val="-30746"/>
                  </a:schemeClr>
                </a:solidFill>
              </a:rPr>
              <a:t>lågtryck</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 45%</a:t>
            </a:r>
            <a:r>
              <a:rPr sz="2225" dirty="0"/>
              <a:t> </a:t>
            </a:r>
          </a:p>
          <a:p>
            <a:pPr marL="463422" indent="-463422" defTabSz="519937">
              <a:spcBef>
                <a:spcPts val="4000"/>
              </a:spcBef>
              <a:defRPr sz="4093"/>
            </a:pPr>
            <a:r>
              <a:rPr dirty="0" err="1"/>
              <a:t>Optimala</a:t>
            </a:r>
            <a:r>
              <a:rPr dirty="0"/>
              <a:t> </a:t>
            </a:r>
            <a:r>
              <a:rPr b="1" dirty="0" err="1">
                <a:solidFill>
                  <a:schemeClr val="accent5"/>
                </a:solidFill>
                <a:latin typeface="Helvetica"/>
                <a:ea typeface="Helvetica"/>
                <a:cs typeface="Helvetica"/>
                <a:sym typeface="Helvetica"/>
              </a:rPr>
              <a:t>beslut</a:t>
            </a:r>
            <a:r>
              <a:rPr dirty="0"/>
              <a:t> </a:t>
            </a:r>
            <a:r>
              <a:rPr dirty="0" err="1"/>
              <a:t>i</a:t>
            </a:r>
            <a:r>
              <a:rPr dirty="0"/>
              <a:t> </a:t>
            </a:r>
            <a:r>
              <a:rPr dirty="0" err="1"/>
              <a:t>en</a:t>
            </a:r>
            <a:r>
              <a:rPr dirty="0"/>
              <a:t> </a:t>
            </a:r>
            <a:r>
              <a:rPr dirty="0" err="1"/>
              <a:t>osäker</a:t>
            </a:r>
            <a:r>
              <a:rPr dirty="0"/>
              <a:t> </a:t>
            </a:r>
            <a:r>
              <a:rPr dirty="0" err="1"/>
              <a:t>värld</a:t>
            </a:r>
            <a:r>
              <a:rPr dirty="0"/>
              <a:t>. </a:t>
            </a:r>
            <a:r>
              <a:rPr sz="2225" dirty="0" err="1">
                <a:solidFill>
                  <a:schemeClr val="accent1">
                    <a:satOff val="5412"/>
                    <a:lumOff val="-30746"/>
                  </a:schemeClr>
                </a:solidFill>
              </a:rPr>
              <a:t>Ska</a:t>
            </a:r>
            <a:r>
              <a:rPr sz="2225" dirty="0">
                <a:solidFill>
                  <a:schemeClr val="accent1">
                    <a:satOff val="5412"/>
                    <a:lumOff val="-30746"/>
                  </a:schemeClr>
                </a:solidFill>
              </a:rPr>
              <a:t> jag </a:t>
            </a:r>
            <a:r>
              <a:rPr sz="2225" dirty="0" err="1">
                <a:solidFill>
                  <a:schemeClr val="accent1">
                    <a:satOff val="5412"/>
                    <a:lumOff val="-30746"/>
                  </a:schemeClr>
                </a:solidFill>
              </a:rPr>
              <a:t>boka</a:t>
            </a:r>
            <a:r>
              <a:rPr sz="2225" dirty="0">
                <a:solidFill>
                  <a:schemeClr val="accent1">
                    <a:satOff val="5412"/>
                    <a:lumOff val="-30746"/>
                  </a:schemeClr>
                </a:solidFill>
              </a:rPr>
              <a:t> </a:t>
            </a:r>
            <a:r>
              <a:rPr sz="2225" dirty="0" err="1">
                <a:solidFill>
                  <a:schemeClr val="accent1">
                    <a:satOff val="5412"/>
                    <a:lumOff val="-30746"/>
                  </a:schemeClr>
                </a:solidFill>
              </a:rPr>
              <a:t>en</a:t>
            </a:r>
            <a:r>
              <a:rPr sz="2225" dirty="0">
                <a:solidFill>
                  <a:schemeClr val="accent1">
                    <a:satOff val="5412"/>
                    <a:lumOff val="-30746"/>
                  </a:schemeClr>
                </a:solidFill>
              </a:rPr>
              <a:t> </a:t>
            </a:r>
            <a:r>
              <a:rPr sz="2225" dirty="0" err="1">
                <a:solidFill>
                  <a:schemeClr val="accent1">
                    <a:satOff val="5412"/>
                    <a:lumOff val="-30746"/>
                  </a:schemeClr>
                </a:solidFill>
              </a:rPr>
              <a:t>charterresa</a:t>
            </a:r>
            <a:r>
              <a:rPr sz="2225" dirty="0">
                <a:solidFill>
                  <a:schemeClr val="accent1">
                    <a:satOff val="5412"/>
                    <a:lumOff val="-30746"/>
                  </a:schemeClr>
                </a:solidFill>
              </a:rPr>
              <a:t>?</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ika sannolika utfall -Kombinatorik"/>
          <p:cNvSpPr txBox="1">
            <a:spLocks noGrp="1"/>
          </p:cNvSpPr>
          <p:nvPr>
            <p:ph type="title"/>
          </p:nvPr>
        </p:nvSpPr>
        <p:spPr>
          <a:xfrm>
            <a:off x="355600" y="63500"/>
            <a:ext cx="12293600" cy="2438400"/>
          </a:xfrm>
          <a:prstGeom prst="rect">
            <a:avLst/>
          </a:prstGeom>
        </p:spPr>
        <p:txBody>
          <a:bodyPr>
            <a:normAutofit/>
          </a:bodyPr>
          <a:lstStyle>
            <a:lvl1pPr>
              <a:defRPr sz="6000"/>
            </a:lvl1pPr>
          </a:lstStyle>
          <a:p>
            <a:r>
              <a:rPr sz="4400" b="1" dirty="0" err="1"/>
              <a:t>Lika</a:t>
            </a:r>
            <a:r>
              <a:rPr sz="4400" b="1" dirty="0"/>
              <a:t> </a:t>
            </a:r>
            <a:r>
              <a:rPr sz="4400" b="1" dirty="0" err="1"/>
              <a:t>sannolika</a:t>
            </a:r>
            <a:r>
              <a:rPr sz="4400" b="1" dirty="0"/>
              <a:t> </a:t>
            </a:r>
            <a:r>
              <a:rPr sz="4400" b="1" dirty="0" err="1"/>
              <a:t>utfall</a:t>
            </a:r>
            <a:r>
              <a:rPr sz="4400" b="1" dirty="0"/>
              <a:t> -</a:t>
            </a:r>
            <a:r>
              <a:rPr sz="4400" b="1" dirty="0" err="1"/>
              <a:t>Kombinatorik</a:t>
            </a:r>
            <a:endParaRPr sz="4400" b="1" dirty="0"/>
          </a:p>
        </p:txBody>
      </p:sp>
      <p:sp>
        <p:nvSpPr>
          <p:cNvPr id="240" name="Låt                                        vara utfallsrummet för n lika sannolika utfall.…"/>
          <p:cNvSpPr txBox="1">
            <a:spLocks noGrp="1"/>
          </p:cNvSpPr>
          <p:nvPr>
            <p:ph type="body" idx="1"/>
          </p:nvPr>
        </p:nvSpPr>
        <p:spPr>
          <a:xfrm>
            <a:off x="457200" y="1828800"/>
            <a:ext cx="12293600" cy="6299200"/>
          </a:xfrm>
          <a:prstGeom prst="rect">
            <a:avLst/>
          </a:prstGeom>
        </p:spPr>
        <p:txBody>
          <a:bodyPr>
            <a:normAutofit lnSpcReduction="10000"/>
          </a:bodyPr>
          <a:lstStyle/>
          <a:p>
            <a:pPr marL="359282" indent="-359282" defTabSz="403097">
              <a:spcBef>
                <a:spcPts val="3100"/>
              </a:spcBef>
              <a:defRPr sz="3174"/>
            </a:pPr>
            <a:r>
              <a:rPr dirty="0" err="1"/>
              <a:t>Låt</a:t>
            </a:r>
            <a:r>
              <a:rPr dirty="0"/>
              <a:t>                                   </a:t>
            </a:r>
            <a:r>
              <a:rPr dirty="0" err="1" smtClean="0"/>
              <a:t>vara</a:t>
            </a:r>
            <a:r>
              <a:rPr dirty="0" smtClean="0"/>
              <a:t> </a:t>
            </a:r>
            <a:r>
              <a:rPr dirty="0" err="1"/>
              <a:t>utfallsrummet</a:t>
            </a:r>
            <a:r>
              <a:rPr dirty="0"/>
              <a:t> </a:t>
            </a:r>
            <a:r>
              <a:rPr dirty="0" err="1"/>
              <a:t>för</a:t>
            </a:r>
            <a:r>
              <a:rPr dirty="0"/>
              <a:t> </a:t>
            </a:r>
            <a:r>
              <a:rPr i="1" dirty="0">
                <a:latin typeface="Helvetica"/>
                <a:ea typeface="Helvetica"/>
                <a:cs typeface="Helvetica"/>
                <a:sym typeface="Helvetica"/>
              </a:rPr>
              <a:t>n</a:t>
            </a:r>
            <a:r>
              <a:rPr dirty="0"/>
              <a:t> </a:t>
            </a:r>
            <a:r>
              <a:rPr b="1" dirty="0" err="1">
                <a:latin typeface="Abadi MT Condensed Extra Bold"/>
                <a:ea typeface="Abadi MT Condensed Extra Bold"/>
                <a:cs typeface="Abadi MT Condensed Extra Bold"/>
                <a:sym typeface="Abadi MT Condensed Extra Bold"/>
              </a:rPr>
              <a:t>lika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sannolika</a:t>
            </a:r>
            <a:r>
              <a:rPr b="1" dirty="0"/>
              <a:t> </a:t>
            </a:r>
            <a:r>
              <a:rPr dirty="0" err="1"/>
              <a:t>utfall</a:t>
            </a:r>
            <a:r>
              <a:rPr dirty="0"/>
              <a:t>.</a:t>
            </a:r>
          </a:p>
          <a:p>
            <a:pPr marL="359282" indent="-359282" defTabSz="403097">
              <a:spcBef>
                <a:spcPts val="3100"/>
              </a:spcBef>
              <a:defRPr sz="3174"/>
            </a:pPr>
            <a:r>
              <a:rPr dirty="0"/>
              <a:t>Vid </a:t>
            </a:r>
            <a:r>
              <a:rPr dirty="0" err="1"/>
              <a:t>lika</a:t>
            </a:r>
            <a:r>
              <a:rPr dirty="0"/>
              <a:t> </a:t>
            </a:r>
            <a:r>
              <a:rPr dirty="0" err="1"/>
              <a:t>sannolika</a:t>
            </a:r>
            <a:r>
              <a:rPr dirty="0"/>
              <a:t> </a:t>
            </a:r>
            <a:r>
              <a:rPr dirty="0" err="1"/>
              <a:t>utfall</a:t>
            </a:r>
            <a:r>
              <a:rPr dirty="0"/>
              <a:t>:</a:t>
            </a:r>
            <a:br>
              <a:rPr dirty="0"/>
            </a:br>
            <a:r>
              <a:rPr dirty="0"/>
              <a:t/>
            </a:r>
            <a:br>
              <a:rPr dirty="0"/>
            </a:br>
            <a:r>
              <a:rPr dirty="0"/>
              <a:t/>
            </a:r>
            <a:br>
              <a:rPr dirty="0"/>
            </a:br>
            <a:r>
              <a:rPr dirty="0"/>
              <a:t/>
            </a:r>
            <a:br>
              <a:rPr dirty="0"/>
            </a:br>
            <a:endParaRPr dirty="0"/>
          </a:p>
          <a:p>
            <a:pPr marL="359282" indent="-359282" defTabSz="403097">
              <a:spcBef>
                <a:spcPts val="3100"/>
              </a:spcBef>
              <a:defRPr sz="3174"/>
            </a:pPr>
            <a:endParaRPr dirty="0"/>
          </a:p>
          <a:p>
            <a:pPr marL="359282" indent="-359282" defTabSz="403097">
              <a:spcBef>
                <a:spcPts val="3100"/>
              </a:spcBef>
              <a:defRPr sz="3174"/>
            </a:pPr>
            <a:r>
              <a:rPr dirty="0" err="1"/>
              <a:t>Att</a:t>
            </a:r>
            <a:r>
              <a:rPr dirty="0"/>
              <a:t> </a:t>
            </a:r>
            <a:r>
              <a:rPr dirty="0" err="1"/>
              <a:t>räkna</a:t>
            </a:r>
            <a:r>
              <a:rPr dirty="0"/>
              <a:t> </a:t>
            </a:r>
            <a:r>
              <a:rPr dirty="0" err="1"/>
              <a:t>antalet</a:t>
            </a:r>
            <a:r>
              <a:rPr dirty="0"/>
              <a:t> </a:t>
            </a:r>
            <a:r>
              <a:rPr dirty="0" err="1"/>
              <a:t>möjligheter</a:t>
            </a:r>
            <a:r>
              <a:rPr dirty="0"/>
              <a:t>/</a:t>
            </a:r>
            <a:r>
              <a:rPr dirty="0" err="1"/>
              <a:t>utfall</a:t>
            </a:r>
            <a:r>
              <a:rPr dirty="0"/>
              <a:t> </a:t>
            </a:r>
            <a:r>
              <a:rPr dirty="0" err="1"/>
              <a:t>blir</a:t>
            </a:r>
            <a:r>
              <a:rPr dirty="0"/>
              <a:t> </a:t>
            </a:r>
            <a:r>
              <a:rPr dirty="0" err="1"/>
              <a:t>viktigt</a:t>
            </a:r>
            <a:r>
              <a:rPr dirty="0"/>
              <a:t>. </a:t>
            </a:r>
            <a:r>
              <a:rPr b="1" dirty="0" err="1">
                <a:latin typeface="Abadi MT Condensed Extra Bold"/>
                <a:ea typeface="Abadi MT Condensed Extra Bold"/>
                <a:cs typeface="Abadi MT Condensed Extra Bold"/>
                <a:sym typeface="Abadi MT Condensed Extra Bold"/>
              </a:rPr>
              <a:t>Kombinatorik</a:t>
            </a:r>
            <a:r>
              <a:rPr dirty="0"/>
              <a:t>.</a:t>
            </a:r>
          </a:p>
        </p:txBody>
      </p:sp>
      <p:pic>
        <p:nvPicPr>
          <p:cNvPr id="241" name="Image" descr="Image"/>
          <p:cNvPicPr>
            <a:picLocks noChangeAspect="1"/>
          </p:cNvPicPr>
          <p:nvPr/>
        </p:nvPicPr>
        <p:blipFill>
          <a:blip r:embed="rId2">
            <a:extLst/>
          </a:blip>
          <a:stretch>
            <a:fillRect/>
          </a:stretch>
        </p:blipFill>
        <p:spPr>
          <a:xfrm>
            <a:off x="1665653" y="2089431"/>
            <a:ext cx="3543958" cy="412469"/>
          </a:xfrm>
          <a:prstGeom prst="rect">
            <a:avLst/>
          </a:prstGeom>
          <a:ln w="12700">
            <a:miter lim="400000"/>
          </a:ln>
        </p:spPr>
      </p:pic>
      <p:pic>
        <p:nvPicPr>
          <p:cNvPr id="242" name="Image" descr="Image"/>
          <p:cNvPicPr>
            <a:picLocks noChangeAspect="1"/>
          </p:cNvPicPr>
          <p:nvPr/>
        </p:nvPicPr>
        <p:blipFill>
          <a:blip r:embed="rId3">
            <a:extLst/>
          </a:blip>
          <a:stretch>
            <a:fillRect/>
          </a:stretch>
        </p:blipFill>
        <p:spPr>
          <a:xfrm>
            <a:off x="3420467" y="4029964"/>
            <a:ext cx="5067301" cy="952501"/>
          </a:xfrm>
          <a:prstGeom prst="rect">
            <a:avLst/>
          </a:prstGeom>
          <a:ln w="12700">
            <a:miter lim="400000"/>
          </a:ln>
        </p:spPr>
      </p:pic>
      <p:pic>
        <p:nvPicPr>
          <p:cNvPr id="243" name="Image" descr="Image"/>
          <p:cNvPicPr>
            <a:picLocks noChangeAspect="1"/>
          </p:cNvPicPr>
          <p:nvPr/>
        </p:nvPicPr>
        <p:blipFill>
          <a:blip r:embed="rId4">
            <a:extLst/>
          </a:blip>
          <a:stretch>
            <a:fillRect/>
          </a:stretch>
        </p:blipFill>
        <p:spPr>
          <a:xfrm>
            <a:off x="3437632" y="5783915"/>
            <a:ext cx="6539487" cy="67541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Permutationer och kombinationer"/>
          <p:cNvSpPr txBox="1">
            <a:spLocks noGrp="1"/>
          </p:cNvSpPr>
          <p:nvPr>
            <p:ph type="title"/>
          </p:nvPr>
        </p:nvSpPr>
        <p:spPr>
          <a:prstGeom prst="rect">
            <a:avLst/>
          </a:prstGeom>
        </p:spPr>
        <p:txBody>
          <a:bodyPr>
            <a:normAutofit/>
          </a:bodyPr>
          <a:lstStyle>
            <a:lvl1pPr>
              <a:defRPr sz="6500"/>
            </a:lvl1pPr>
          </a:lstStyle>
          <a:p>
            <a:r>
              <a:rPr sz="4400" b="1" dirty="0" err="1"/>
              <a:t>Permutationer</a:t>
            </a:r>
            <a:r>
              <a:rPr sz="4400" b="1" dirty="0"/>
              <a:t> </a:t>
            </a:r>
            <a:r>
              <a:rPr sz="4400" b="1" dirty="0" err="1"/>
              <a:t>och</a:t>
            </a:r>
            <a:r>
              <a:rPr sz="4400" b="1" dirty="0"/>
              <a:t> </a:t>
            </a:r>
            <a:r>
              <a:rPr sz="4400" b="1" dirty="0" err="1"/>
              <a:t>kombinationer</a:t>
            </a:r>
            <a:endParaRPr sz="4400" b="1" dirty="0"/>
          </a:p>
        </p:txBody>
      </p:sp>
      <p:pic>
        <p:nvPicPr>
          <p:cNvPr id="2" name="Picture 1"/>
          <p:cNvPicPr>
            <a:picLocks noChangeAspect="1"/>
          </p:cNvPicPr>
          <p:nvPr/>
        </p:nvPicPr>
        <p:blipFill>
          <a:blip r:embed="rId3"/>
          <a:stretch>
            <a:fillRect/>
          </a:stretch>
        </p:blipFill>
        <p:spPr>
          <a:xfrm>
            <a:off x="1957980" y="2496782"/>
            <a:ext cx="8605387" cy="7024806"/>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Olika tolkningar av en sannolikhet"/>
          <p:cNvSpPr txBox="1">
            <a:spLocks noGrp="1"/>
          </p:cNvSpPr>
          <p:nvPr>
            <p:ph type="title"/>
          </p:nvPr>
        </p:nvSpPr>
        <p:spPr>
          <a:prstGeom prst="rect">
            <a:avLst/>
          </a:prstGeom>
        </p:spPr>
        <p:txBody>
          <a:bodyPr/>
          <a:lstStyle>
            <a:lvl1pPr>
              <a:defRPr sz="6000"/>
            </a:lvl1pPr>
          </a:lstStyle>
          <a:p>
            <a:r>
              <a:t>Olika tolkningar av en sannolikhet</a:t>
            </a:r>
          </a:p>
        </p:txBody>
      </p:sp>
      <p:sp>
        <p:nvSpPr>
          <p:cNvPr id="249" name="Lika sannolika händelser.…"/>
          <p:cNvSpPr txBox="1">
            <a:spLocks noGrp="1"/>
          </p:cNvSpPr>
          <p:nvPr>
            <p:ph type="body" idx="1"/>
          </p:nvPr>
        </p:nvSpPr>
        <p:spPr>
          <a:prstGeom prst="rect">
            <a:avLst/>
          </a:prstGeom>
        </p:spPr>
        <p:txBody>
          <a:bodyPr>
            <a:normAutofit fontScale="92500"/>
          </a:bodyPr>
          <a:lstStyle/>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sannolika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händelser</a:t>
            </a:r>
            <a:r>
              <a:rPr dirty="0" smtClean="0"/>
              <a:t>. </a:t>
            </a:r>
            <a:r>
              <a:rPr lang="sv-SE" b="1" dirty="0" err="1" smtClean="0">
                <a:latin typeface="Abadi MT Condensed Extra Bold"/>
                <a:sym typeface="Abadi MT Condensed Extra Bold"/>
              </a:rPr>
              <a:t>Kombinatorik</a:t>
            </a:r>
            <a:r>
              <a:rPr lang="sv-SE" b="1" dirty="0" smtClean="0">
                <a:latin typeface="Abadi MT Condensed Extra Bold"/>
                <a:sym typeface="Abadi MT Condensed Extra Bold"/>
              </a:rPr>
              <a:t>.</a:t>
            </a:r>
            <a:endParaRPr dirty="0"/>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Relativa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frekvenser</a:t>
            </a:r>
            <a:r>
              <a:rPr dirty="0"/>
              <a:t>: P(A)=0.25 </a:t>
            </a:r>
            <a:r>
              <a:rPr dirty="0" err="1"/>
              <a:t>betyder</a:t>
            </a:r>
            <a:r>
              <a:rPr dirty="0"/>
              <a:t> </a:t>
            </a:r>
            <a:r>
              <a:rPr dirty="0" err="1"/>
              <a:t>att</a:t>
            </a:r>
            <a:r>
              <a:rPr dirty="0"/>
              <a:t> </a:t>
            </a:r>
            <a:r>
              <a:rPr dirty="0" err="1"/>
              <a:t>händelsen</a:t>
            </a:r>
            <a:r>
              <a:rPr dirty="0"/>
              <a:t> A </a:t>
            </a:r>
            <a:r>
              <a:rPr dirty="0" err="1"/>
              <a:t>kommer</a:t>
            </a:r>
            <a:r>
              <a:rPr dirty="0"/>
              <a:t> </a:t>
            </a:r>
            <a:r>
              <a:rPr dirty="0" err="1"/>
              <a:t>att</a:t>
            </a:r>
            <a:r>
              <a:rPr dirty="0"/>
              <a:t> </a:t>
            </a:r>
            <a:r>
              <a:rPr dirty="0" err="1"/>
              <a:t>inträffa</a:t>
            </a:r>
            <a:r>
              <a:rPr dirty="0"/>
              <a:t> 25% </a:t>
            </a:r>
            <a:r>
              <a:rPr dirty="0" err="1"/>
              <a:t>av</a:t>
            </a:r>
            <a:r>
              <a:rPr dirty="0"/>
              <a:t> </a:t>
            </a:r>
            <a:r>
              <a:rPr dirty="0" err="1"/>
              <a:t>antalet</a:t>
            </a:r>
            <a:r>
              <a:rPr dirty="0"/>
              <a:t> </a:t>
            </a:r>
            <a:r>
              <a:rPr dirty="0" err="1"/>
              <a:t>försök</a:t>
            </a:r>
            <a:r>
              <a:rPr dirty="0"/>
              <a:t> </a:t>
            </a:r>
            <a:r>
              <a:rPr dirty="0" err="1"/>
              <a:t>i</a:t>
            </a:r>
            <a:r>
              <a:rPr dirty="0"/>
              <a:t> </a:t>
            </a:r>
            <a:r>
              <a:rPr dirty="0" err="1"/>
              <a:t>genomsnitt</a:t>
            </a:r>
            <a:r>
              <a:rPr dirty="0"/>
              <a:t>.</a:t>
            </a:r>
            <a:br>
              <a:rPr dirty="0"/>
            </a:br>
            <a:r>
              <a:rPr b="1" dirty="0" err="1">
                <a:latin typeface="Abadi MT Condensed Extra Bold"/>
                <a:ea typeface="Abadi MT Condensed Extra Bold"/>
                <a:cs typeface="Abadi MT Condensed Extra Bold"/>
                <a:sym typeface="Abadi MT Condensed Extra Bold"/>
              </a:rPr>
              <a:t>Frekventistisk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Subjektiv</a:t>
            </a:r>
            <a:r>
              <a:rPr b="1" dirty="0">
                <a:solidFill>
                  <a:schemeClr val="accent5"/>
                </a:solidFill>
                <a:latin typeface="Abadi MT Condensed Extra Bold"/>
                <a:ea typeface="Abadi MT Condensed Extra Bold"/>
                <a:cs typeface="Abadi MT Condensed Extra Bold"/>
                <a:sym typeface="Abadi MT Condensed Extra Bold"/>
              </a:rPr>
              <a:t> grad </a:t>
            </a:r>
            <a:r>
              <a:rPr b="1" dirty="0" err="1">
                <a:solidFill>
                  <a:schemeClr val="accent5"/>
                </a:solidFill>
                <a:latin typeface="Abadi MT Condensed Extra Bold"/>
                <a:ea typeface="Abadi MT Condensed Extra Bold"/>
                <a:cs typeface="Abadi MT Condensed Extra Bold"/>
                <a:sym typeface="Abadi MT Condensed Extra Bold"/>
              </a:rPr>
              <a:t>av</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tilltro</a:t>
            </a:r>
            <a:r>
              <a:rPr dirty="0"/>
              <a:t>. P(A)=0.4 </a:t>
            </a:r>
            <a:r>
              <a:rPr dirty="0" err="1"/>
              <a:t>betyder</a:t>
            </a:r>
            <a:r>
              <a:rPr dirty="0"/>
              <a:t> </a:t>
            </a:r>
            <a:r>
              <a:rPr dirty="0" err="1"/>
              <a:t>att</a:t>
            </a:r>
            <a:r>
              <a:rPr dirty="0"/>
              <a:t> du </a:t>
            </a:r>
            <a:r>
              <a:rPr dirty="0" err="1"/>
              <a:t>skulle</a:t>
            </a:r>
            <a:r>
              <a:rPr dirty="0"/>
              <a:t> </a:t>
            </a:r>
            <a:r>
              <a:rPr dirty="0" err="1"/>
              <a:t>acceptera</a:t>
            </a:r>
            <a:r>
              <a:rPr dirty="0"/>
              <a:t> </a:t>
            </a:r>
            <a:r>
              <a:rPr dirty="0" err="1"/>
              <a:t>vadet</a:t>
            </a:r>
            <a:r>
              <a:rPr dirty="0"/>
              <a:t> ‘</a:t>
            </a:r>
            <a:r>
              <a:rPr dirty="0" err="1"/>
              <a:t>vinn</a:t>
            </a:r>
            <a:r>
              <a:rPr dirty="0"/>
              <a:t> 10 </a:t>
            </a:r>
            <a:r>
              <a:rPr dirty="0" err="1"/>
              <a:t>kr</a:t>
            </a:r>
            <a:r>
              <a:rPr dirty="0"/>
              <a:t> om A </a:t>
            </a:r>
            <a:r>
              <a:rPr dirty="0" err="1"/>
              <a:t>inträffar</a:t>
            </a:r>
            <a:r>
              <a:rPr dirty="0"/>
              <a:t>’ om </a:t>
            </a:r>
            <a:r>
              <a:rPr dirty="0" err="1"/>
              <a:t>vadet</a:t>
            </a:r>
            <a:r>
              <a:rPr dirty="0"/>
              <a:t> </a:t>
            </a:r>
            <a:r>
              <a:rPr dirty="0" err="1"/>
              <a:t>kostade</a:t>
            </a:r>
            <a:r>
              <a:rPr dirty="0"/>
              <a:t> 4 </a:t>
            </a:r>
            <a:r>
              <a:rPr dirty="0" err="1"/>
              <a:t>kr</a:t>
            </a:r>
            <a:r>
              <a:rPr dirty="0"/>
              <a:t> </a:t>
            </a:r>
            <a:r>
              <a:rPr dirty="0" err="1"/>
              <a:t>eller</a:t>
            </a:r>
            <a:r>
              <a:rPr dirty="0"/>
              <a:t> </a:t>
            </a:r>
            <a:r>
              <a:rPr dirty="0" err="1"/>
              <a:t>mindre</a:t>
            </a:r>
            <a:r>
              <a:rPr dirty="0"/>
              <a:t>.</a:t>
            </a:r>
            <a:br>
              <a:rPr dirty="0"/>
            </a:br>
            <a:r>
              <a:rPr b="1" dirty="0" err="1">
                <a:latin typeface="Abadi MT Condensed Extra Bold"/>
                <a:ea typeface="Abadi MT Condensed Extra Bold"/>
                <a:cs typeface="Abadi MT Condensed Extra Bold"/>
                <a:sym typeface="Abadi MT Condensed Extra Bold"/>
              </a:rPr>
              <a:t>Bayesiansk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p:txBody>
      </p:sp>
      <p:pic>
        <p:nvPicPr>
          <p:cNvPr id="250" name="Fisher.jpg" descr="Fisher.jpg"/>
          <p:cNvPicPr>
            <a:picLocks noChangeAspect="1"/>
          </p:cNvPicPr>
          <p:nvPr/>
        </p:nvPicPr>
        <p:blipFill>
          <a:blip r:embed="rId2">
            <a:extLst/>
          </a:blip>
          <a:stretch>
            <a:fillRect/>
          </a:stretch>
        </p:blipFill>
        <p:spPr>
          <a:xfrm>
            <a:off x="10673036" y="5254388"/>
            <a:ext cx="828124" cy="1217115"/>
          </a:xfrm>
          <a:prstGeom prst="rect">
            <a:avLst/>
          </a:prstGeom>
          <a:ln w="12700">
            <a:miter lim="400000"/>
          </a:ln>
        </p:spPr>
      </p:pic>
      <p:pic>
        <p:nvPicPr>
          <p:cNvPr id="251" name="neymansmug.png" descr="neymansmug.png"/>
          <p:cNvPicPr>
            <a:picLocks noChangeAspect="1"/>
          </p:cNvPicPr>
          <p:nvPr/>
        </p:nvPicPr>
        <p:blipFill>
          <a:blip r:embed="rId3">
            <a:extLst/>
          </a:blip>
          <a:stretch>
            <a:fillRect/>
          </a:stretch>
        </p:blipFill>
        <p:spPr>
          <a:xfrm>
            <a:off x="11800274" y="5254388"/>
            <a:ext cx="848926" cy="1183279"/>
          </a:xfrm>
          <a:prstGeom prst="rect">
            <a:avLst/>
          </a:prstGeom>
          <a:ln w="12700">
            <a:miter lim="400000"/>
          </a:ln>
        </p:spPr>
      </p:pic>
      <p:pic>
        <p:nvPicPr>
          <p:cNvPr id="252" name="thomas_bayes.png" descr="thomas_bayes.png"/>
          <p:cNvPicPr>
            <a:picLocks noChangeAspect="1"/>
          </p:cNvPicPr>
          <p:nvPr/>
        </p:nvPicPr>
        <p:blipFill>
          <a:blip r:embed="rId4">
            <a:extLst/>
          </a:blip>
          <a:stretch>
            <a:fillRect/>
          </a:stretch>
        </p:blipFill>
        <p:spPr>
          <a:xfrm>
            <a:off x="7099300" y="7785100"/>
            <a:ext cx="1492211" cy="1600200"/>
          </a:xfrm>
          <a:prstGeom prst="rect">
            <a:avLst/>
          </a:prstGeom>
          <a:ln w="12700">
            <a:miter lim="400000"/>
          </a:ln>
        </p:spPr>
      </p:pic>
      <p:pic>
        <p:nvPicPr>
          <p:cNvPr id="253" name="turing.jpg" descr="turing.jpg"/>
          <p:cNvPicPr>
            <a:picLocks noChangeAspect="1"/>
          </p:cNvPicPr>
          <p:nvPr/>
        </p:nvPicPr>
        <p:blipFill>
          <a:blip r:embed="rId5">
            <a:extLst/>
          </a:blip>
          <a:stretch>
            <a:fillRect/>
          </a:stretch>
        </p:blipFill>
        <p:spPr>
          <a:xfrm>
            <a:off x="8940800" y="7753780"/>
            <a:ext cx="2370110" cy="166284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Annolikhetslära, statistik och beslut"/>
          <p:cNvSpPr txBox="1">
            <a:spLocks noGrp="1"/>
          </p:cNvSpPr>
          <p:nvPr>
            <p:ph type="title"/>
          </p:nvPr>
        </p:nvSpPr>
        <p:spPr>
          <a:prstGeom prst="rect">
            <a:avLst/>
          </a:prstGeom>
        </p:spPr>
        <p:txBody>
          <a:bodyPr>
            <a:normAutofit/>
          </a:bodyPr>
          <a:lstStyle/>
          <a:p>
            <a:r>
              <a:rPr sz="4400" b="1" dirty="0" err="1"/>
              <a:t>SAnnolikhetslära</a:t>
            </a:r>
            <a:r>
              <a:rPr sz="4400" b="1" dirty="0"/>
              <a:t>, </a:t>
            </a:r>
            <a:r>
              <a:rPr sz="4400" b="1" dirty="0" err="1"/>
              <a:t>statistik</a:t>
            </a:r>
            <a:r>
              <a:rPr sz="4400" b="1" dirty="0"/>
              <a:t> </a:t>
            </a:r>
            <a:r>
              <a:rPr sz="4400" b="1" dirty="0" err="1"/>
              <a:t>och</a:t>
            </a:r>
            <a:r>
              <a:rPr sz="4400" b="1" dirty="0"/>
              <a:t> </a:t>
            </a:r>
            <a:r>
              <a:rPr sz="4400" b="1" dirty="0" err="1"/>
              <a:t>beslut</a:t>
            </a:r>
            <a:endParaRPr sz="4400" b="1" dirty="0"/>
          </a:p>
        </p:txBody>
      </p:sp>
      <p:sp>
        <p:nvSpPr>
          <p:cNvPr id="129" name="Sannolikhetslära: Ett inkommande email är spam med sannolikheten 5%. Efter din semester har du 78 olästa mejl. Vad är sannolikheten att inget email är spam?…"/>
          <p:cNvSpPr txBox="1">
            <a:spLocks noGrp="1"/>
          </p:cNvSpPr>
          <p:nvPr>
            <p:ph type="body" idx="1"/>
          </p:nvPr>
        </p:nvSpPr>
        <p:spPr>
          <a:prstGeom prst="rect">
            <a:avLst/>
          </a:prstGeom>
        </p:spPr>
        <p:txBody>
          <a:bodyPr>
            <a:normAutofit lnSpcReduction="10000"/>
          </a:bodyPr>
          <a:lstStyle/>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Sannolikhetslära</a:t>
            </a:r>
            <a:r>
              <a:rPr dirty="0"/>
              <a:t>: </a:t>
            </a:r>
            <a:r>
              <a:rPr dirty="0" err="1"/>
              <a:t>Ett</a:t>
            </a:r>
            <a:r>
              <a:rPr dirty="0"/>
              <a:t> </a:t>
            </a:r>
            <a:r>
              <a:rPr dirty="0" err="1"/>
              <a:t>inkommande</a:t>
            </a:r>
            <a:r>
              <a:rPr dirty="0"/>
              <a:t> email </a:t>
            </a:r>
            <a:r>
              <a:rPr dirty="0" err="1"/>
              <a:t>är</a:t>
            </a:r>
            <a:r>
              <a:rPr dirty="0"/>
              <a:t> spam med </a:t>
            </a:r>
            <a:r>
              <a:rPr dirty="0" err="1"/>
              <a:t>sannolikheten</a:t>
            </a:r>
            <a:r>
              <a:rPr dirty="0"/>
              <a:t> 5%. </a:t>
            </a:r>
            <a:r>
              <a:rPr dirty="0" err="1"/>
              <a:t>Efter</a:t>
            </a:r>
            <a:r>
              <a:rPr dirty="0"/>
              <a:t> din semester </a:t>
            </a:r>
            <a:r>
              <a:rPr dirty="0" err="1"/>
              <a:t>har</a:t>
            </a:r>
            <a:r>
              <a:rPr dirty="0"/>
              <a:t> du 78 </a:t>
            </a:r>
            <a:r>
              <a:rPr dirty="0" err="1"/>
              <a:t>olästa</a:t>
            </a:r>
            <a:r>
              <a:rPr dirty="0"/>
              <a:t> </a:t>
            </a:r>
            <a:r>
              <a:rPr dirty="0" err="1"/>
              <a:t>mejl</a:t>
            </a:r>
            <a:r>
              <a:rPr dirty="0"/>
              <a:t>. </a:t>
            </a:r>
            <a:r>
              <a:rPr dirty="0" err="1"/>
              <a:t>Vad</a:t>
            </a:r>
            <a:r>
              <a:rPr dirty="0"/>
              <a:t> </a:t>
            </a:r>
            <a:r>
              <a:rPr dirty="0" err="1"/>
              <a:t>är</a:t>
            </a:r>
            <a:r>
              <a:rPr dirty="0"/>
              <a:t> </a:t>
            </a:r>
            <a:r>
              <a:rPr dirty="0" err="1"/>
              <a:t>sannolikheten</a:t>
            </a:r>
            <a:r>
              <a:rPr dirty="0"/>
              <a:t> </a:t>
            </a:r>
            <a:r>
              <a:rPr dirty="0" err="1"/>
              <a:t>att</a:t>
            </a:r>
            <a:r>
              <a:rPr dirty="0"/>
              <a:t> </a:t>
            </a:r>
            <a:r>
              <a:rPr dirty="0" err="1"/>
              <a:t>inget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Statistik</a:t>
            </a:r>
            <a:r>
              <a:rPr dirty="0"/>
              <a:t>: </a:t>
            </a:r>
            <a:r>
              <a:rPr dirty="0" err="1"/>
              <a:t>Efter</a:t>
            </a:r>
            <a:r>
              <a:rPr dirty="0"/>
              <a:t> din semester </a:t>
            </a:r>
            <a:r>
              <a:rPr dirty="0" err="1"/>
              <a:t>har</a:t>
            </a:r>
            <a:r>
              <a:rPr dirty="0"/>
              <a:t> du 78 </a:t>
            </a:r>
            <a:r>
              <a:rPr dirty="0" err="1"/>
              <a:t>olästa</a:t>
            </a:r>
            <a:r>
              <a:rPr dirty="0"/>
              <a:t> </a:t>
            </a:r>
            <a:r>
              <a:rPr dirty="0" err="1"/>
              <a:t>mejl</a:t>
            </a:r>
            <a:r>
              <a:rPr dirty="0"/>
              <a:t>. </a:t>
            </a:r>
            <a:r>
              <a:rPr dirty="0" err="1"/>
              <a:t>Två</a:t>
            </a:r>
            <a:r>
              <a:rPr dirty="0"/>
              <a:t> email </a:t>
            </a:r>
            <a:r>
              <a:rPr dirty="0" err="1"/>
              <a:t>visar</a:t>
            </a:r>
            <a:r>
              <a:rPr dirty="0"/>
              <a:t> sig </a:t>
            </a:r>
            <a:r>
              <a:rPr dirty="0" err="1"/>
              <a:t>vara</a:t>
            </a:r>
            <a:r>
              <a:rPr dirty="0"/>
              <a:t> spam. </a:t>
            </a:r>
            <a:r>
              <a:rPr dirty="0" err="1"/>
              <a:t>Vad</a:t>
            </a:r>
            <a:r>
              <a:rPr dirty="0"/>
              <a:t> </a:t>
            </a:r>
            <a:r>
              <a:rPr dirty="0" err="1"/>
              <a:t>är</a:t>
            </a:r>
            <a:r>
              <a:rPr dirty="0"/>
              <a:t> </a:t>
            </a:r>
            <a:r>
              <a:rPr dirty="0" err="1"/>
              <a:t>sannolikheten</a:t>
            </a:r>
            <a:r>
              <a:rPr dirty="0"/>
              <a:t> </a:t>
            </a:r>
            <a:r>
              <a:rPr dirty="0" err="1"/>
              <a:t>att</a:t>
            </a:r>
            <a:r>
              <a:rPr dirty="0"/>
              <a:t> </a:t>
            </a:r>
            <a:r>
              <a:rPr dirty="0" err="1"/>
              <a:t>ett</a:t>
            </a:r>
            <a:r>
              <a:rPr dirty="0"/>
              <a:t> </a:t>
            </a:r>
            <a:r>
              <a:rPr dirty="0" err="1"/>
              <a:t>godtyckligt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Beslut</a:t>
            </a:r>
            <a:r>
              <a:rPr b="1" dirty="0">
                <a:solidFill>
                  <a:schemeClr val="accent5"/>
                </a:solidFill>
                <a:latin typeface="Abadi MT Condensed Extra Bold"/>
                <a:ea typeface="Abadi MT Condensed Extra Bold"/>
                <a:cs typeface="Abadi MT Condensed Extra Bold"/>
                <a:sym typeface="Abadi MT Condensed Extra Bold"/>
              </a:rPr>
              <a:t> under </a:t>
            </a:r>
            <a:r>
              <a:rPr b="1" dirty="0" err="1">
                <a:solidFill>
                  <a:schemeClr val="accent5"/>
                </a:solidFill>
                <a:latin typeface="Abadi MT Condensed Extra Bold"/>
                <a:ea typeface="Abadi MT Condensed Extra Bold"/>
                <a:cs typeface="Abadi MT Condensed Extra Bold"/>
                <a:sym typeface="Abadi MT Condensed Extra Bold"/>
              </a:rPr>
              <a:t>osäkerhet</a:t>
            </a:r>
            <a:r>
              <a:rPr dirty="0"/>
              <a:t>: </a:t>
            </a:r>
            <a:r>
              <a:rPr dirty="0" err="1"/>
              <a:t>Ska</a:t>
            </a:r>
            <a:r>
              <a:rPr dirty="0"/>
              <a:t> </a:t>
            </a:r>
            <a:r>
              <a:rPr dirty="0" err="1"/>
              <a:t>nästa</a:t>
            </a:r>
            <a:r>
              <a:rPr dirty="0"/>
              <a:t> </a:t>
            </a:r>
            <a:r>
              <a:rPr dirty="0" err="1"/>
              <a:t>inkommande</a:t>
            </a:r>
            <a:r>
              <a:rPr dirty="0"/>
              <a:t> email </a:t>
            </a:r>
            <a:r>
              <a:rPr dirty="0" err="1"/>
              <a:t>skickas</a:t>
            </a:r>
            <a:r>
              <a:rPr dirty="0"/>
              <a:t> till </a:t>
            </a:r>
            <a:r>
              <a:rPr dirty="0" err="1"/>
              <a:t>spamkorgen</a:t>
            </a:r>
            <a:r>
              <a:rPr dirty="0"/>
              <a:t>? </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pam.jpg" descr="spam.jpg"/>
          <p:cNvPicPr>
            <a:picLocks noChangeAspect="1"/>
          </p:cNvPicPr>
          <p:nvPr/>
        </p:nvPicPr>
        <p:blipFill>
          <a:blip r:embed="rId2">
            <a:extLst/>
          </a:blip>
          <a:stretch>
            <a:fillRect/>
          </a:stretch>
        </p:blipFill>
        <p:spPr>
          <a:xfrm>
            <a:off x="10573017" y="741866"/>
            <a:ext cx="2194002" cy="1462668"/>
          </a:xfrm>
          <a:prstGeom prst="rect">
            <a:avLst/>
          </a:prstGeom>
          <a:ln w="12700">
            <a:miter lim="400000"/>
          </a:ln>
        </p:spPr>
      </p:pic>
      <p:sp>
        <p:nvSpPr>
          <p:cNvPr id="132" name="bygg ditt eget spamfilter"/>
          <p:cNvSpPr txBox="1">
            <a:spLocks noGrp="1"/>
          </p:cNvSpPr>
          <p:nvPr>
            <p:ph type="title"/>
          </p:nvPr>
        </p:nvSpPr>
        <p:spPr>
          <a:xfrm>
            <a:off x="-787400" y="254000"/>
            <a:ext cx="12293600" cy="2438400"/>
          </a:xfrm>
          <a:prstGeom prst="rect">
            <a:avLst/>
          </a:prstGeom>
        </p:spPr>
        <p:txBody>
          <a:bodyPr>
            <a:normAutofit/>
          </a:bodyPr>
          <a:lstStyle/>
          <a:p>
            <a:r>
              <a:rPr sz="4400" b="1" dirty="0" err="1"/>
              <a:t>bygg</a:t>
            </a:r>
            <a:r>
              <a:rPr sz="4400" b="1" dirty="0"/>
              <a:t> </a:t>
            </a:r>
            <a:r>
              <a:rPr sz="4400" b="1" dirty="0" err="1"/>
              <a:t>ditt</a:t>
            </a:r>
            <a:r>
              <a:rPr sz="4400" b="1" dirty="0"/>
              <a:t> </a:t>
            </a:r>
            <a:r>
              <a:rPr sz="4400" b="1" dirty="0" err="1"/>
              <a:t>eget</a:t>
            </a:r>
            <a:r>
              <a:rPr sz="4400" b="1" dirty="0"/>
              <a:t> </a:t>
            </a:r>
            <a:r>
              <a:rPr sz="4400" b="1" dirty="0" err="1"/>
              <a:t>spamfilter</a:t>
            </a:r>
            <a:endParaRPr sz="4400" b="1" dirty="0"/>
          </a:p>
        </p:txBody>
      </p:sp>
      <p:sp>
        <p:nvSpPr>
          <p:cNvPr id="133" name="Samla in träningsdata: Läs in texten från dina inkomna mejl och beräkna intressanta kvantiteter (features) från varje mejl. (hur många $-tecken? hur många ‘viagra’? etc).…"/>
          <p:cNvSpPr txBox="1">
            <a:spLocks noGrp="1"/>
          </p:cNvSpPr>
          <p:nvPr>
            <p:ph type="body" idx="1"/>
          </p:nvPr>
        </p:nvSpPr>
        <p:spPr>
          <a:xfrm>
            <a:off x="355600" y="2514600"/>
            <a:ext cx="12293600" cy="6299200"/>
          </a:xfrm>
          <a:prstGeom prst="rect">
            <a:avLst/>
          </a:prstGeom>
        </p:spPr>
        <p:txBody>
          <a:bodyPr/>
          <a:lstStyle/>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Samla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in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träningsdata</a:t>
            </a:r>
            <a:r>
              <a:rPr dirty="0"/>
              <a:t>: </a:t>
            </a:r>
            <a:r>
              <a:rPr dirty="0" err="1"/>
              <a:t>Läs</a:t>
            </a:r>
            <a:r>
              <a:rPr dirty="0"/>
              <a:t> in </a:t>
            </a:r>
            <a:r>
              <a:rPr dirty="0" err="1"/>
              <a:t>texten</a:t>
            </a:r>
            <a:r>
              <a:rPr dirty="0"/>
              <a:t> </a:t>
            </a:r>
            <a:r>
              <a:rPr dirty="0" err="1"/>
              <a:t>från</a:t>
            </a:r>
            <a:r>
              <a:rPr dirty="0"/>
              <a:t> </a:t>
            </a:r>
            <a:r>
              <a:rPr dirty="0" err="1"/>
              <a:t>dina</a:t>
            </a:r>
            <a:r>
              <a:rPr dirty="0"/>
              <a:t> </a:t>
            </a:r>
            <a:r>
              <a:rPr dirty="0" err="1"/>
              <a:t>inkomna</a:t>
            </a:r>
            <a:r>
              <a:rPr dirty="0"/>
              <a:t> </a:t>
            </a:r>
            <a:r>
              <a:rPr dirty="0" err="1"/>
              <a:t>mejl</a:t>
            </a:r>
            <a:r>
              <a:rPr dirty="0"/>
              <a:t> </a:t>
            </a:r>
            <a:r>
              <a:rPr dirty="0" err="1"/>
              <a:t>och</a:t>
            </a:r>
            <a:r>
              <a:rPr dirty="0"/>
              <a:t> </a:t>
            </a:r>
            <a:r>
              <a:rPr dirty="0" err="1"/>
              <a:t>beräkna</a:t>
            </a:r>
            <a:r>
              <a:rPr dirty="0"/>
              <a:t> </a:t>
            </a:r>
            <a:r>
              <a:rPr dirty="0" err="1"/>
              <a:t>intressanta</a:t>
            </a:r>
            <a:r>
              <a:rPr dirty="0"/>
              <a:t> </a:t>
            </a:r>
            <a:r>
              <a:rPr dirty="0" err="1"/>
              <a:t>kvantiteter</a:t>
            </a:r>
            <a:r>
              <a:rPr dirty="0"/>
              <a:t> (features) </a:t>
            </a:r>
            <a:r>
              <a:rPr dirty="0" err="1"/>
              <a:t>från</a:t>
            </a:r>
            <a:r>
              <a:rPr dirty="0"/>
              <a:t> </a:t>
            </a:r>
            <a:r>
              <a:rPr dirty="0" err="1"/>
              <a:t>varje</a:t>
            </a:r>
            <a:r>
              <a:rPr dirty="0"/>
              <a:t> </a:t>
            </a:r>
            <a:r>
              <a:rPr dirty="0" err="1"/>
              <a:t>mejl</a:t>
            </a:r>
            <a:r>
              <a:rPr dirty="0"/>
              <a:t>. </a:t>
            </a:r>
            <a:r>
              <a:rPr sz="1836" dirty="0">
                <a:solidFill>
                  <a:schemeClr val="accent1">
                    <a:satOff val="5412"/>
                    <a:lumOff val="-30746"/>
                  </a:schemeClr>
                </a:solidFill>
              </a:rPr>
              <a:t>(</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tecken</a:t>
            </a:r>
            <a:r>
              <a:rPr sz="1836" dirty="0">
                <a:solidFill>
                  <a:schemeClr val="accent1">
                    <a:satOff val="5412"/>
                    <a:lumOff val="-30746"/>
                  </a:schemeClr>
                </a:solidFill>
              </a:rPr>
              <a:t>? </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viagra</a:t>
            </a:r>
            <a:r>
              <a:rPr sz="1836" dirty="0">
                <a:solidFill>
                  <a:schemeClr val="accent1">
                    <a:satOff val="5412"/>
                    <a:lumOff val="-30746"/>
                  </a:schemeClr>
                </a:solidFill>
              </a:rPr>
              <a:t>’? </a:t>
            </a:r>
            <a:r>
              <a:rPr sz="1836" dirty="0" err="1">
                <a:solidFill>
                  <a:schemeClr val="accent1">
                    <a:satOff val="5412"/>
                    <a:lumOff val="-30746"/>
                  </a:schemeClr>
                </a:solidFill>
              </a:rPr>
              <a:t>etc</a:t>
            </a:r>
            <a:r>
              <a:rPr sz="1836" dirty="0">
                <a:solidFill>
                  <a:schemeClr val="accent1">
                    <a:satOff val="5412"/>
                    <a:lumOff val="-30746"/>
                  </a:schemeClr>
                </a:solidFill>
              </a:rPr>
              <a:t>)</a:t>
            </a: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Formulera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en</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sannolikhetsmodell</a:t>
            </a:r>
            <a:r>
              <a:rPr b="1" dirty="0"/>
              <a:t> </a:t>
            </a:r>
            <a:r>
              <a:rPr dirty="0" err="1"/>
              <a:t>baserat</a:t>
            </a:r>
            <a:r>
              <a:rPr dirty="0"/>
              <a:t> </a:t>
            </a:r>
            <a:r>
              <a:rPr dirty="0" err="1"/>
              <a:t>på</a:t>
            </a:r>
            <a:r>
              <a:rPr dirty="0"/>
              <a:t> features: </a:t>
            </a:r>
            <a:br>
              <a:rPr dirty="0"/>
            </a:b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Estimera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modellen</a:t>
            </a:r>
            <a:r>
              <a:rPr b="1" dirty="0"/>
              <a:t> </a:t>
            </a:r>
            <a:r>
              <a:rPr dirty="0" err="1"/>
              <a:t>på</a:t>
            </a:r>
            <a:r>
              <a:rPr dirty="0"/>
              <a:t> </a:t>
            </a:r>
            <a:r>
              <a:rPr dirty="0" err="1"/>
              <a:t>träningsdata</a:t>
            </a:r>
            <a:r>
              <a:rPr dirty="0"/>
              <a:t>. </a:t>
            </a:r>
            <a:br>
              <a:rPr dirty="0"/>
            </a:br>
            <a:r>
              <a:rPr u="sng" dirty="0" err="1"/>
              <a:t>Hur</a:t>
            </a:r>
            <a:r>
              <a:rPr dirty="0"/>
              <a:t> </a:t>
            </a:r>
            <a:r>
              <a:rPr dirty="0" err="1"/>
              <a:t>beror</a:t>
            </a:r>
            <a:r>
              <a:rPr dirty="0"/>
              <a:t> spam-</a:t>
            </a:r>
            <a:r>
              <a:rPr dirty="0" err="1"/>
              <a:t>sannolikheten</a:t>
            </a:r>
            <a:r>
              <a:rPr dirty="0"/>
              <a:t> </a:t>
            </a:r>
            <a:r>
              <a:rPr dirty="0" err="1"/>
              <a:t>på</a:t>
            </a:r>
            <a:r>
              <a:rPr dirty="0"/>
              <a:t> </a:t>
            </a:r>
            <a:r>
              <a:rPr dirty="0" err="1"/>
              <a:t>antalet</a:t>
            </a:r>
            <a:r>
              <a:rPr dirty="0"/>
              <a:t> $-</a:t>
            </a:r>
            <a:r>
              <a:rPr dirty="0" err="1"/>
              <a:t>tecken</a:t>
            </a:r>
            <a:r>
              <a:rPr dirty="0"/>
              <a:t>?</a:t>
            </a:r>
          </a:p>
          <a:p>
            <a:pPr marL="281178" indent="-281178" defTabSz="315468">
              <a:spcBef>
                <a:spcPts val="2400"/>
              </a:spcBef>
              <a:defRPr sz="2484"/>
            </a:pPr>
            <a:r>
              <a:rPr b="1" dirty="0" err="1">
                <a:solidFill>
                  <a:schemeClr val="accent5">
                    <a:hueOff val="-92222"/>
                    <a:lumOff val="-9871"/>
                  </a:schemeClr>
                </a:solidFill>
                <a:latin typeface="Helvetica"/>
                <a:ea typeface="Helvetica"/>
                <a:cs typeface="Helvetica"/>
                <a:sym typeface="Helvetica"/>
              </a:rPr>
              <a:t>Prediktion</a:t>
            </a:r>
            <a:r>
              <a:rPr dirty="0"/>
              <a:t>. </a:t>
            </a:r>
            <a:r>
              <a:rPr dirty="0" err="1"/>
              <a:t>Beräkna</a:t>
            </a:r>
            <a:r>
              <a:rPr dirty="0"/>
              <a:t> spam-</a:t>
            </a:r>
            <a:r>
              <a:rPr dirty="0" err="1"/>
              <a:t>sannolikheten</a:t>
            </a:r>
            <a:r>
              <a:rPr dirty="0"/>
              <a:t> </a:t>
            </a:r>
            <a:r>
              <a:rPr dirty="0" err="1"/>
              <a:t>för</a:t>
            </a:r>
            <a:r>
              <a:rPr dirty="0"/>
              <a:t> </a:t>
            </a:r>
            <a:r>
              <a:rPr dirty="0" err="1"/>
              <a:t>ett</a:t>
            </a:r>
            <a:r>
              <a:rPr dirty="0"/>
              <a:t> </a:t>
            </a:r>
            <a:r>
              <a:rPr dirty="0" err="1"/>
              <a:t>nytt</a:t>
            </a:r>
            <a:r>
              <a:rPr dirty="0"/>
              <a:t> </a:t>
            </a:r>
            <a:r>
              <a:rPr dirty="0" err="1"/>
              <a:t>mejl</a:t>
            </a:r>
            <a:r>
              <a:rPr dirty="0"/>
              <a:t>. [</a:t>
            </a:r>
            <a:r>
              <a:rPr dirty="0" err="1"/>
              <a:t>mejl</a:t>
            </a:r>
            <a:r>
              <a:rPr dirty="0"/>
              <a:t> -&gt; features -&gt; </a:t>
            </a:r>
            <a:r>
              <a:rPr dirty="0" err="1"/>
              <a:t>Pr</a:t>
            </a:r>
            <a:r>
              <a:rPr dirty="0"/>
              <a:t>(spam)]</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Beslut</a:t>
            </a:r>
            <a:r>
              <a:rPr dirty="0"/>
              <a:t>. </a:t>
            </a:r>
            <a:r>
              <a:rPr dirty="0" err="1"/>
              <a:t>Hur</a:t>
            </a:r>
            <a:r>
              <a:rPr dirty="0"/>
              <a:t> </a:t>
            </a:r>
            <a:r>
              <a:rPr dirty="0" err="1"/>
              <a:t>stor</a:t>
            </a:r>
            <a:r>
              <a:rPr dirty="0"/>
              <a:t> </a:t>
            </a:r>
            <a:r>
              <a:rPr dirty="0" err="1"/>
              <a:t>måste</a:t>
            </a:r>
            <a:r>
              <a:rPr dirty="0"/>
              <a:t> spam-</a:t>
            </a:r>
            <a:r>
              <a:rPr dirty="0" err="1"/>
              <a:t>sannolikheten</a:t>
            </a:r>
            <a:r>
              <a:rPr dirty="0"/>
              <a:t> </a:t>
            </a:r>
            <a:r>
              <a:rPr dirty="0" err="1"/>
              <a:t>vara</a:t>
            </a:r>
            <a:r>
              <a:rPr dirty="0"/>
              <a:t> </a:t>
            </a:r>
            <a:r>
              <a:rPr dirty="0" err="1"/>
              <a:t>för</a:t>
            </a:r>
            <a:r>
              <a:rPr dirty="0"/>
              <a:t> </a:t>
            </a:r>
            <a:r>
              <a:rPr dirty="0" err="1"/>
              <a:t>att</a:t>
            </a:r>
            <a:r>
              <a:rPr dirty="0"/>
              <a:t> </a:t>
            </a:r>
            <a:r>
              <a:rPr dirty="0" err="1"/>
              <a:t>mejlet</a:t>
            </a:r>
            <a:r>
              <a:rPr dirty="0"/>
              <a:t> </a:t>
            </a:r>
            <a:r>
              <a:rPr dirty="0" err="1"/>
              <a:t>ska</a:t>
            </a:r>
            <a:r>
              <a:rPr dirty="0"/>
              <a:t> </a:t>
            </a:r>
            <a:r>
              <a:rPr dirty="0" err="1"/>
              <a:t>skickas</a:t>
            </a:r>
            <a:r>
              <a:rPr dirty="0"/>
              <a:t> till </a:t>
            </a:r>
            <a:r>
              <a:rPr dirty="0" err="1"/>
              <a:t>spamkorgen</a:t>
            </a:r>
            <a:r>
              <a:rPr dirty="0"/>
              <a:t>?</a:t>
            </a:r>
          </a:p>
        </p:txBody>
      </p:sp>
      <p:pic>
        <p:nvPicPr>
          <p:cNvPr id="134" name="Image" descr="Image"/>
          <p:cNvPicPr>
            <a:picLocks noChangeAspect="1"/>
          </p:cNvPicPr>
          <p:nvPr/>
        </p:nvPicPr>
        <p:blipFill>
          <a:blip r:embed="rId3">
            <a:extLst/>
          </a:blip>
          <a:stretch>
            <a:fillRect/>
          </a:stretch>
        </p:blipFill>
        <p:spPr>
          <a:xfrm>
            <a:off x="2703955" y="4787004"/>
            <a:ext cx="7869062" cy="3319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Exempel - robotik"/>
          <p:cNvSpPr txBox="1">
            <a:spLocks noGrp="1"/>
          </p:cNvSpPr>
          <p:nvPr>
            <p:ph type="title"/>
          </p:nvPr>
        </p:nvSpPr>
        <p:spPr>
          <a:prstGeom prst="rect">
            <a:avLst/>
          </a:prstGeom>
        </p:spPr>
        <p:txBody>
          <a:bodyPr>
            <a:normAutofit/>
          </a:bodyPr>
          <a:lstStyle>
            <a:lvl1pPr>
              <a:defRPr>
                <a:latin typeface="Abadi MT Condensed Extra Bold"/>
                <a:ea typeface="Abadi MT Condensed Extra Bold"/>
                <a:cs typeface="Abadi MT Condensed Extra Bold"/>
                <a:sym typeface="Abadi MT Condensed Extra Bold"/>
              </a:defRPr>
            </a:lvl1pPr>
          </a:lstStyle>
          <a:p>
            <a:r>
              <a:rPr sz="4400" b="1" dirty="0" err="1"/>
              <a:t>Exempel</a:t>
            </a:r>
            <a:r>
              <a:rPr sz="4400" b="1" dirty="0"/>
              <a:t> - </a:t>
            </a:r>
            <a:r>
              <a:rPr sz="4400" b="1" dirty="0" err="1"/>
              <a:t>robotik</a:t>
            </a:r>
            <a:endParaRPr sz="4400" b="1" dirty="0"/>
          </a:p>
        </p:txBody>
      </p:sp>
      <p:sp>
        <p:nvSpPr>
          <p:cNvPr id="137" name="Lokalisering. Robot: ‘Var är jag?’ Sannolikhetsfördelning över positioner som uppdateras vartefter med brusiga sensordata.…"/>
          <p:cNvSpPr txBox="1">
            <a:spLocks noGrp="1"/>
          </p:cNvSpPr>
          <p:nvPr>
            <p:ph type="body" idx="1"/>
          </p:nvPr>
        </p:nvSpPr>
        <p:spPr>
          <a:xfrm>
            <a:off x="1130300" y="2044360"/>
            <a:ext cx="10995819" cy="4868069"/>
          </a:xfrm>
          <a:prstGeom prst="rect">
            <a:avLst/>
          </a:prstGeom>
        </p:spPr>
        <p:txBody>
          <a:bodyPr/>
          <a:lstStyle/>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Lokalisering</a:t>
            </a:r>
            <a:r>
              <a:rPr dirty="0"/>
              <a:t>. Robot: ‘</a:t>
            </a:r>
            <a:r>
              <a:rPr dirty="0" err="1"/>
              <a:t>Var</a:t>
            </a:r>
            <a:r>
              <a:rPr dirty="0"/>
              <a:t> </a:t>
            </a:r>
            <a:r>
              <a:rPr dirty="0" err="1"/>
              <a:t>är</a:t>
            </a:r>
            <a:r>
              <a:rPr dirty="0"/>
              <a:t> jag?’</a:t>
            </a:r>
            <a:br>
              <a:rPr dirty="0"/>
            </a:br>
            <a:r>
              <a:rPr dirty="0" err="1"/>
              <a:t>Sannolikhetsfördelning</a:t>
            </a:r>
            <a:r>
              <a:rPr dirty="0"/>
              <a:t> </a:t>
            </a:r>
            <a:r>
              <a:rPr dirty="0" err="1"/>
              <a:t>över</a:t>
            </a:r>
            <a:r>
              <a:rPr dirty="0"/>
              <a:t> positioner </a:t>
            </a:r>
            <a:r>
              <a:rPr dirty="0" err="1"/>
              <a:t>som</a:t>
            </a:r>
            <a:r>
              <a:rPr dirty="0"/>
              <a:t> </a:t>
            </a:r>
            <a:r>
              <a:rPr dirty="0" err="1"/>
              <a:t>uppdateras</a:t>
            </a:r>
            <a:r>
              <a:rPr dirty="0"/>
              <a:t> </a:t>
            </a:r>
            <a:r>
              <a:rPr dirty="0" err="1"/>
              <a:t>vartefter</a:t>
            </a:r>
            <a:r>
              <a:rPr dirty="0"/>
              <a:t> med </a:t>
            </a:r>
            <a:r>
              <a:rPr dirty="0" err="1"/>
              <a:t>brusiga</a:t>
            </a:r>
            <a:r>
              <a:rPr dirty="0"/>
              <a:t> </a:t>
            </a:r>
            <a:r>
              <a:rPr dirty="0" err="1"/>
              <a:t>sensordata</a:t>
            </a:r>
            <a:r>
              <a:rPr dirty="0"/>
              <a:t>.</a:t>
            </a:r>
          </a:p>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Räddningsrobot</a:t>
            </a:r>
            <a:r>
              <a:rPr dirty="0"/>
              <a:t>.</a:t>
            </a:r>
            <a:br>
              <a:rPr dirty="0"/>
            </a:br>
            <a:r>
              <a:rPr dirty="0"/>
              <a:t>Ta sig till </a:t>
            </a:r>
            <a:r>
              <a:rPr dirty="0" err="1"/>
              <a:t>olycksplats</a:t>
            </a:r>
            <a:r>
              <a:rPr dirty="0"/>
              <a:t> med </a:t>
            </a:r>
            <a:r>
              <a:rPr dirty="0" err="1"/>
              <a:t>objekt</a:t>
            </a:r>
            <a:r>
              <a:rPr dirty="0"/>
              <a:t> </a:t>
            </a:r>
            <a:r>
              <a:rPr dirty="0" err="1"/>
              <a:t>i</a:t>
            </a:r>
            <a:r>
              <a:rPr dirty="0"/>
              <a:t> </a:t>
            </a:r>
            <a:r>
              <a:rPr dirty="0" err="1"/>
              <a:t>vägen</a:t>
            </a:r>
            <a:r>
              <a:rPr dirty="0"/>
              <a:t>, t ex </a:t>
            </a:r>
            <a:r>
              <a:rPr dirty="0" err="1"/>
              <a:t>väggar</a:t>
            </a:r>
            <a:r>
              <a:rPr dirty="0"/>
              <a:t>, </a:t>
            </a:r>
            <a:r>
              <a:rPr dirty="0" err="1" smtClean="0"/>
              <a:t>människor</a:t>
            </a:r>
            <a:r>
              <a:rPr dirty="0" smtClean="0"/>
              <a:t>.</a:t>
            </a:r>
            <a:r>
              <a:rPr lang="sv-SE" dirty="0" smtClean="0"/>
              <a:t> </a:t>
            </a:r>
            <a:r>
              <a:rPr dirty="0" smtClean="0"/>
              <a:t>K </a:t>
            </a:r>
            <a:r>
              <a:rPr dirty="0" err="1"/>
              <a:t>olika</a:t>
            </a:r>
            <a:r>
              <a:rPr dirty="0"/>
              <a:t> </a:t>
            </a:r>
            <a:r>
              <a:rPr dirty="0" err="1"/>
              <a:t>vägar</a:t>
            </a:r>
            <a:r>
              <a:rPr dirty="0"/>
              <a:t>, </a:t>
            </a:r>
            <a:r>
              <a:rPr dirty="0" err="1"/>
              <a:t>alla</a:t>
            </a:r>
            <a:r>
              <a:rPr dirty="0"/>
              <a:t> med </a:t>
            </a:r>
            <a:r>
              <a:rPr dirty="0" err="1"/>
              <a:t>olika</a:t>
            </a:r>
            <a:r>
              <a:rPr dirty="0"/>
              <a:t> </a:t>
            </a:r>
            <a:r>
              <a:rPr dirty="0" err="1"/>
              <a:t>förväntade</a:t>
            </a:r>
            <a:r>
              <a:rPr dirty="0"/>
              <a:t> </a:t>
            </a:r>
            <a:r>
              <a:rPr dirty="0" err="1"/>
              <a:t>färdtider</a:t>
            </a:r>
            <a:r>
              <a:rPr dirty="0"/>
              <a:t>. </a:t>
            </a:r>
            <a:r>
              <a:rPr dirty="0" err="1"/>
              <a:t>Osäkerhet</a:t>
            </a:r>
            <a:r>
              <a:rPr dirty="0"/>
              <a:t>. </a:t>
            </a:r>
            <a:r>
              <a:rPr dirty="0" err="1"/>
              <a:t>Beslut</a:t>
            </a:r>
            <a:r>
              <a:rPr dirty="0"/>
              <a:t>.</a:t>
            </a:r>
          </a:p>
        </p:txBody>
      </p:sp>
      <p:pic>
        <p:nvPicPr>
          <p:cNvPr id="138" name="spot.mp4" descr="spot.mp4"/>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673673" y="6833656"/>
            <a:ext cx="4334935" cy="2438401"/>
          </a:xfrm>
          <a:prstGeom prst="rect">
            <a:avLst/>
          </a:prstGeom>
          <a:ln w="12700">
            <a:miter lim="400000"/>
          </a:ln>
        </p:spPr>
      </p:pic>
      <p:pic>
        <p:nvPicPr>
          <p:cNvPr id="139" name="robocup.mp4" descr="robocup.mp4"/>
          <p:cNvPicPr>
            <a:picLocks/>
          </p:cNvPicPr>
          <p:nvPr>
            <a:videoFile r:link="rId4"/>
            <p:extLst>
              <p:ext uri="{DAA4B4D4-6D71-4841-9C94-3DE7FCFB9230}">
                <p14:media xmlns:p14="http://schemas.microsoft.com/office/powerpoint/2010/main" r:embed="rId3"/>
              </p:ext>
            </p:extLst>
          </p:nvPr>
        </p:nvPicPr>
        <p:blipFill>
          <a:blip r:embed="rId7">
            <a:extLst/>
          </a:blip>
          <a:stretch>
            <a:fillRect/>
          </a:stretch>
        </p:blipFill>
        <p:spPr>
          <a:xfrm>
            <a:off x="6855273" y="6833656"/>
            <a:ext cx="4334934" cy="2438401"/>
          </a:xfrm>
          <a:prstGeom prst="rect">
            <a:avLst/>
          </a:prstGeom>
          <a:ln w="12700">
            <a:miter lim="400000"/>
          </a:ln>
        </p:spPr>
      </p:pic>
      <p:pic>
        <p:nvPicPr>
          <p:cNvPr id="140" name="IRobot_Roomba_780.jpg" descr="IRobot_Roomba_780.jpg"/>
          <p:cNvPicPr>
            <a:picLocks noChangeAspect="1"/>
          </p:cNvPicPr>
          <p:nvPr/>
        </p:nvPicPr>
        <p:blipFill>
          <a:blip r:embed="rId8">
            <a:extLst/>
          </a:blip>
          <a:stretch>
            <a:fillRect/>
          </a:stretch>
        </p:blipFill>
        <p:spPr>
          <a:xfrm>
            <a:off x="10191247" y="1745761"/>
            <a:ext cx="1632444" cy="1224334"/>
          </a:xfrm>
          <a:prstGeom prst="rect">
            <a:avLst/>
          </a:prstGeom>
          <a:ln w="12700">
            <a:miter lim="400000"/>
          </a:ln>
        </p:spPr>
      </p:pic>
      <p:pic>
        <p:nvPicPr>
          <p:cNvPr id="141" name="bigdog.jpg" descr="bigdog.jpg"/>
          <p:cNvPicPr>
            <a:picLocks noChangeAspect="1"/>
          </p:cNvPicPr>
          <p:nvPr/>
        </p:nvPicPr>
        <p:blipFill>
          <a:blip r:embed="rId9">
            <a:extLst/>
          </a:blip>
          <a:stretch>
            <a:fillRect/>
          </a:stretch>
        </p:blipFill>
        <p:spPr>
          <a:xfrm>
            <a:off x="10191247" y="3566572"/>
            <a:ext cx="1632444" cy="1374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39"/>
                                        </p:tgtEl>
                                        <p:attrNameLst>
                                          <p:attrName>style.visibility</p:attrName>
                                        </p:attrNameLst>
                                      </p:cBhvr>
                                      <p:to>
                                        <p:strVal val="visible"/>
                                      </p:to>
                                    </p:set>
                                  </p:childTnLst>
                                </p:cTn>
                              </p:par>
                            </p:childTnLst>
                          </p:cTn>
                        </p:par>
                        <p:par>
                          <p:cTn id="14" fill="hold">
                            <p:stCondLst>
                              <p:cond delay="0"/>
                            </p:stCondLst>
                            <p:childTnLst>
                              <p:par>
                                <p:cTn id="15" presetID="1" presetClass="mediacall" presetSubtype="0" fill="hold" nodeType="afterEffect">
                                  <p:stCondLst>
                                    <p:cond delay="0"/>
                                  </p:stCondLst>
                                  <p:childTnLst>
                                    <p:cmd type="call" cmd="playFrom(0.0)">
                                      <p:cBhvr>
                                        <p:cTn id="16" dur="1"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139"/>
                </p:tgtEl>
              </p:cMediaNode>
            </p:video>
            <p:video>
              <p:cMediaNode vol="100000">
                <p:cTn id="18" fill="hold" display="0">
                  <p:stCondLst>
                    <p:cond delay="indefinite"/>
                  </p:stCondLst>
                </p:cTn>
                <p:tgtEl>
                  <p:spTgt spid="138"/>
                </p:tgtEl>
              </p:cMediaNode>
            </p:video>
          </p:childTnLst>
        </p:cTn>
      </p:par>
    </p:tnLst>
    <p:bldLst>
      <p:bldP spid="138" grpId="1" animBg="1" advAuto="0"/>
      <p:bldP spid="139"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obotik rimmar med statistik"/>
          <p:cNvSpPr txBox="1">
            <a:spLocks noGrp="1"/>
          </p:cNvSpPr>
          <p:nvPr>
            <p:ph type="title"/>
          </p:nvPr>
        </p:nvSpPr>
        <p:spPr>
          <a:prstGeom prst="rect">
            <a:avLst/>
          </a:prstGeom>
        </p:spPr>
        <p:txBody>
          <a:bodyPr>
            <a:normAutofit/>
          </a:bodyPr>
          <a:lstStyle/>
          <a:p>
            <a:r>
              <a:rPr sz="4400" b="1" dirty="0" err="1"/>
              <a:t>robotik</a:t>
            </a:r>
            <a:r>
              <a:rPr sz="4400" b="1" dirty="0"/>
              <a:t> </a:t>
            </a:r>
            <a:r>
              <a:rPr sz="4400" b="1" dirty="0" err="1"/>
              <a:t>rimmar</a:t>
            </a:r>
            <a:r>
              <a:rPr sz="4400" b="1" dirty="0"/>
              <a:t> med </a:t>
            </a:r>
            <a:r>
              <a:rPr sz="4400" b="1" dirty="0" err="1"/>
              <a:t>statistik</a:t>
            </a:r>
            <a:endParaRPr sz="4400" b="1" dirty="0"/>
          </a:p>
        </p:txBody>
      </p:sp>
      <p:sp>
        <p:nvSpPr>
          <p:cNvPr id="144" name="&quot;As robotics is now moving into the open world, the issue of uncertainty has become a major stumbling block for the design of capable robot systems. Managing uncertainty is possibly the most important step towards robust real-world robot systems.”  från boken Probabilistic Robotics av Thrun et al."/>
          <p:cNvSpPr txBox="1">
            <a:spLocks noGrp="1"/>
          </p:cNvSpPr>
          <p:nvPr>
            <p:ph type="body" sz="half" idx="1"/>
          </p:nvPr>
        </p:nvSpPr>
        <p:spPr>
          <a:xfrm>
            <a:off x="641350" y="2325241"/>
            <a:ext cx="12293600" cy="2806204"/>
          </a:xfrm>
          <a:prstGeom prst="rect">
            <a:avLst/>
          </a:prstGeom>
        </p:spPr>
        <p:txBody>
          <a:bodyPr/>
          <a:lstStyle/>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dirty="0"/>
              <a:t>As robotics is now moving into the open world, the issue of </a:t>
            </a:r>
            <a:r>
              <a:rPr b="1" i="0" dirty="0"/>
              <a:t>uncertainty</a:t>
            </a:r>
            <a:r>
              <a:rPr dirty="0"/>
              <a:t> has become a major stumbling block for the design of capable robot systems. </a:t>
            </a:r>
            <a:r>
              <a:rPr b="1" dirty="0"/>
              <a:t>Managing uncertainty is possibly the most important step towards robust real-world robot systems</a:t>
            </a:r>
            <a:r>
              <a:rPr dirty="0"/>
              <a:t>.</a:t>
            </a:r>
            <a:r>
              <a:rPr i="0" dirty="0">
                <a:latin typeface="Abadi MT Condensed Light"/>
                <a:ea typeface="Abadi MT Condensed Light"/>
                <a:cs typeface="Abadi MT Condensed Light"/>
                <a:sym typeface="Abadi MT Condensed Light"/>
              </a:rPr>
              <a:t>” </a:t>
            </a:r>
            <a:r>
              <a:rPr sz="1801" i="0" dirty="0" err="1" smtClean="0">
                <a:latin typeface="Abadi MT Condensed Light"/>
                <a:ea typeface="Abadi MT Condensed Light"/>
                <a:cs typeface="Abadi MT Condensed Light"/>
                <a:sym typeface="Abadi MT Condensed Light"/>
              </a:rPr>
              <a:t>från</a:t>
            </a:r>
            <a:r>
              <a:rPr sz="1801" i="0" dirty="0" smtClean="0">
                <a:latin typeface="Abadi MT Condensed Light"/>
                <a:ea typeface="Abadi MT Condensed Light"/>
                <a:cs typeface="Abadi MT Condensed Light"/>
                <a:sym typeface="Abadi MT Condensed Light"/>
              </a:rPr>
              <a:t> </a:t>
            </a:r>
            <a:r>
              <a:rPr sz="1801" i="0" dirty="0" err="1">
                <a:latin typeface="Abadi MT Condensed Light"/>
                <a:ea typeface="Abadi MT Condensed Light"/>
                <a:cs typeface="Abadi MT Condensed Light"/>
                <a:sym typeface="Abadi MT Condensed Light"/>
              </a:rPr>
              <a:t>boken</a:t>
            </a:r>
            <a:r>
              <a:rPr sz="1801" i="0" dirty="0">
                <a:latin typeface="Abadi MT Condensed Light"/>
                <a:ea typeface="Abadi MT Condensed Light"/>
                <a:cs typeface="Abadi MT Condensed Light"/>
                <a:sym typeface="Abadi MT Condensed Light"/>
              </a:rPr>
              <a:t> Probabilistic Robotics</a:t>
            </a:r>
            <a:r>
              <a:rPr sz="1801" dirty="0"/>
              <a:t> </a:t>
            </a:r>
            <a:r>
              <a:rPr sz="1801" dirty="0" err="1"/>
              <a:t>av</a:t>
            </a:r>
            <a:r>
              <a:rPr sz="1801" dirty="0"/>
              <a:t> </a:t>
            </a:r>
            <a:r>
              <a:rPr sz="1801" dirty="0" err="1"/>
              <a:t>Thrun</a:t>
            </a:r>
            <a:r>
              <a:rPr sz="1801" dirty="0"/>
              <a:t> et al.</a:t>
            </a:r>
            <a:endParaRPr sz="1801" i="0" dirty="0">
              <a:latin typeface="Abadi MT Condensed Light"/>
              <a:ea typeface="Abadi MT Condensed Light"/>
              <a:cs typeface="Abadi MT Condensed Light"/>
              <a:sym typeface="Abadi MT Condensed Light"/>
            </a:endParaRPr>
          </a:p>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endParaRPr i="0" dirty="0">
              <a:latin typeface="Abadi MT Condensed Light"/>
              <a:ea typeface="Abadi MT Condensed Light"/>
              <a:cs typeface="Abadi MT Condensed Light"/>
              <a:sym typeface="Abadi MT Condensed Light"/>
            </a:endParaRPr>
          </a:p>
        </p:txBody>
      </p:sp>
      <p:sp>
        <p:nvSpPr>
          <p:cNvPr id="145" name="“Statistics provides the mathematical glue to integrate models and sensor measurements.” från Probabilistic Robotics av Thrun et al."/>
          <p:cNvSpPr txBox="1"/>
          <p:nvPr/>
        </p:nvSpPr>
        <p:spPr>
          <a:xfrm>
            <a:off x="641350" y="4737099"/>
            <a:ext cx="1229360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b="1" dirty="0"/>
              <a:t>Statistics</a:t>
            </a:r>
            <a:r>
              <a:rPr dirty="0"/>
              <a:t> provides the mathematical glue to integrate models and sensor measurements.</a:t>
            </a:r>
            <a:r>
              <a:rPr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Probabilistic Robotics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 et al.</a:t>
            </a:r>
          </a:p>
        </p:txBody>
      </p:sp>
      <p:sp>
        <p:nvSpPr>
          <p:cNvPr id="146" name="“To date, probabilistic robotics is one of the most rapidly growing subfields of robotics. Probabilistic techniques have proven their value in practice. They are at the core of dozens of successful robotic systems to date” från artikeln “Is Robotics Going Statistics? The Field of Probabilistic Robotics” av Thrun."/>
          <p:cNvSpPr txBox="1"/>
          <p:nvPr/>
        </p:nvSpPr>
        <p:spPr>
          <a:xfrm>
            <a:off x="641349" y="6076950"/>
            <a:ext cx="12052301" cy="2298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“To date, </a:t>
            </a:r>
            <a:r>
              <a:rPr b="1" i="0" dirty="0">
                <a:latin typeface="Abadi MT Condensed Extra Bold"/>
                <a:ea typeface="Abadi MT Condensed Extra Bold"/>
                <a:cs typeface="Abadi MT Condensed Extra Bold"/>
                <a:sym typeface="Abadi MT Condensed Extra Bold"/>
              </a:rPr>
              <a:t>probabilistic robotics</a:t>
            </a:r>
            <a:r>
              <a:rPr b="1" i="0" dirty="0">
                <a:latin typeface="Abadi MT Condensed Light"/>
                <a:ea typeface="Abadi MT Condensed Light"/>
                <a:cs typeface="Abadi MT Condensed Light"/>
                <a:sym typeface="Abadi MT Condensed Light"/>
              </a:rPr>
              <a:t> </a:t>
            </a:r>
            <a:r>
              <a:rPr i="0" dirty="0">
                <a:latin typeface="Abadi MT Condensed Light"/>
                <a:ea typeface="Abadi MT Condensed Light"/>
                <a:cs typeface="Abadi MT Condensed Light"/>
                <a:sym typeface="Abadi MT Condensed Light"/>
              </a:rPr>
              <a:t>is one of the most rapidly growing subfields of robotics. Probabilistic techniques have proven their value in practice. They are at the core of dozens of successful robotic systems to date”</a:t>
            </a:r>
            <a:br>
              <a:rPr i="0" dirty="0">
                <a:latin typeface="Abadi MT Condensed Light"/>
                <a:ea typeface="Abadi MT Condensed Light"/>
                <a:cs typeface="Abadi MT Condensed Light"/>
                <a:sym typeface="Abadi MT Condensed Light"/>
              </a:rPr>
            </a:b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artikeln</a:t>
            </a:r>
            <a:r>
              <a:rPr sz="2400" i="0" dirty="0">
                <a:latin typeface="Abadi MT Condensed Light"/>
                <a:ea typeface="Abadi MT Condensed Light"/>
                <a:cs typeface="Abadi MT Condensed Light"/>
                <a:sym typeface="Abadi MT Condensed Light"/>
              </a:rPr>
              <a:t> “</a:t>
            </a:r>
            <a:r>
              <a:rPr sz="2400" dirty="0"/>
              <a:t>Is Robotics Going Statistics? The Field of Probabilistic Robotics</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49" name="Hitta programmeringsbuggar.  Beslut: allokera bugg till rätt team. Data: text i buggrapport. Osäkerhet: sannolikhetsfördelning över kodblock.                Pr(bugg i block 1) = 10%, Pr(bugg i block 2) = 30% osv…"/>
          <p:cNvSpPr txBox="1">
            <a:spLocks noGrp="1"/>
          </p:cNvSpPr>
          <p:nvPr>
            <p:ph type="body" idx="1"/>
          </p:nvPr>
        </p:nvSpPr>
        <p:spPr>
          <a:xfrm>
            <a:off x="355600" y="2231479"/>
            <a:ext cx="12293600" cy="6798221"/>
          </a:xfrm>
          <a:prstGeom prst="rect">
            <a:avLst/>
          </a:prstGeom>
        </p:spPr>
        <p:txBody>
          <a:bodyPr>
            <a:normAutofit lnSpcReduction="10000"/>
          </a:bodyPr>
          <a:lstStyle/>
          <a:p>
            <a:pPr marL="286385" indent="-286385" defTabSz="321310">
              <a:spcBef>
                <a:spcPts val="2500"/>
              </a:spcBef>
              <a:defRPr sz="2530"/>
            </a:pPr>
            <a:r>
              <a:rPr b="1" dirty="0" err="1">
                <a:latin typeface="Abadi MT Condensed Extra Bold"/>
                <a:ea typeface="Abadi MT Condensed Extra Bold"/>
                <a:cs typeface="Abadi MT Condensed Extra Bold"/>
                <a:sym typeface="Abadi MT Condensed Extra Bold"/>
              </a:rPr>
              <a:t>Hitta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programmeringsbuggar</a:t>
            </a:r>
            <a:r>
              <a:rPr dirty="0"/>
              <a:t>. </a:t>
            </a:r>
            <a:br>
              <a:rPr dirty="0"/>
            </a:br>
            <a:r>
              <a:rPr u="sng" dirty="0" err="1"/>
              <a:t>Beslut</a:t>
            </a:r>
            <a:r>
              <a:rPr dirty="0"/>
              <a:t>: </a:t>
            </a:r>
            <a:r>
              <a:rPr dirty="0" err="1"/>
              <a:t>allokera</a:t>
            </a:r>
            <a:r>
              <a:rPr dirty="0"/>
              <a:t> </a:t>
            </a:r>
            <a:r>
              <a:rPr dirty="0" err="1"/>
              <a:t>bugg</a:t>
            </a:r>
            <a:r>
              <a:rPr dirty="0"/>
              <a:t> till </a:t>
            </a:r>
            <a:r>
              <a:rPr dirty="0" err="1"/>
              <a:t>rätt</a:t>
            </a:r>
            <a:r>
              <a:rPr dirty="0"/>
              <a:t> team.</a:t>
            </a:r>
            <a:br>
              <a:rPr dirty="0"/>
            </a:br>
            <a:r>
              <a:rPr u="sng" dirty="0"/>
              <a:t>Data</a:t>
            </a:r>
            <a:r>
              <a:rPr dirty="0"/>
              <a:t>: text </a:t>
            </a:r>
            <a:r>
              <a:rPr dirty="0" err="1"/>
              <a:t>i</a:t>
            </a:r>
            <a:r>
              <a:rPr dirty="0"/>
              <a:t> </a:t>
            </a:r>
            <a:r>
              <a:rPr dirty="0" err="1"/>
              <a:t>buggrapport</a:t>
            </a:r>
            <a:r>
              <a:rPr dirty="0"/>
              <a:t>.</a:t>
            </a:r>
            <a:br>
              <a:rPr dirty="0"/>
            </a:br>
            <a:r>
              <a:rPr u="sng" dirty="0" err="1"/>
              <a:t>Osäkerhet</a:t>
            </a:r>
            <a:r>
              <a:rPr dirty="0"/>
              <a:t>: </a:t>
            </a:r>
            <a:r>
              <a:rPr dirty="0" err="1"/>
              <a:t>sannolikhetsfördelning</a:t>
            </a:r>
            <a:r>
              <a:rPr dirty="0"/>
              <a:t> </a:t>
            </a:r>
            <a:r>
              <a:rPr dirty="0" err="1"/>
              <a:t>över</a:t>
            </a:r>
            <a:r>
              <a:rPr dirty="0"/>
              <a:t> </a:t>
            </a:r>
            <a:r>
              <a:rPr dirty="0" err="1"/>
              <a:t>kodblock</a:t>
            </a:r>
            <a:r>
              <a:rPr dirty="0"/>
              <a:t>. </a:t>
            </a:r>
            <a:br>
              <a:rPr dirty="0"/>
            </a:br>
            <a:r>
              <a:rPr dirty="0"/>
              <a:t>              </a:t>
            </a:r>
            <a:r>
              <a:rPr dirty="0" err="1"/>
              <a:t>Pr</a:t>
            </a:r>
            <a:r>
              <a:rPr dirty="0"/>
              <a:t>(</a:t>
            </a:r>
            <a:r>
              <a:rPr dirty="0" err="1"/>
              <a:t>bugg</a:t>
            </a:r>
            <a:r>
              <a:rPr dirty="0"/>
              <a:t> </a:t>
            </a:r>
            <a:r>
              <a:rPr dirty="0" err="1"/>
              <a:t>i</a:t>
            </a:r>
            <a:r>
              <a:rPr dirty="0"/>
              <a:t> block 1) = 10%, </a:t>
            </a:r>
            <a:r>
              <a:rPr dirty="0" err="1"/>
              <a:t>Pr</a:t>
            </a:r>
            <a:r>
              <a:rPr dirty="0"/>
              <a:t>(</a:t>
            </a:r>
            <a:r>
              <a:rPr dirty="0" err="1"/>
              <a:t>bugg</a:t>
            </a:r>
            <a:r>
              <a:rPr dirty="0"/>
              <a:t> </a:t>
            </a:r>
            <a:r>
              <a:rPr dirty="0" err="1"/>
              <a:t>i</a:t>
            </a:r>
            <a:r>
              <a:rPr dirty="0"/>
              <a:t> block 2) = 30% </a:t>
            </a:r>
            <a:r>
              <a:rPr dirty="0" err="1"/>
              <a:t>osv</a:t>
            </a:r>
            <a:r>
              <a:rPr dirty="0"/>
              <a:t/>
            </a:r>
            <a:br>
              <a:rPr dirty="0"/>
            </a:br>
            <a:endParaRPr dirty="0"/>
          </a:p>
          <a:p>
            <a:pPr marL="286385" indent="-286385" defTabSz="321310">
              <a:spcBef>
                <a:spcPts val="2500"/>
              </a:spcBef>
              <a:defRPr sz="2530"/>
            </a:pPr>
            <a:r>
              <a:rPr b="1" dirty="0">
                <a:latin typeface="Abadi MT Condensed Extra Bold"/>
                <a:ea typeface="Abadi MT Condensed Extra Bold"/>
                <a:cs typeface="Abadi MT Condensed Extra Bold"/>
                <a:sym typeface="Abadi MT Condensed Extra Bold"/>
              </a:rPr>
              <a:t>Release-schema </a:t>
            </a:r>
            <a:r>
              <a:rPr b="1" dirty="0" err="1">
                <a:latin typeface="Abadi MT Condensed Extra Bold"/>
                <a:ea typeface="Abadi MT Condensed Extra Bold"/>
                <a:cs typeface="Abadi MT Condensed Extra Bold"/>
                <a:sym typeface="Abadi MT Condensed Extra Bold"/>
              </a:rPr>
              <a:t>för</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mjukvara</a:t>
            </a:r>
            <a:r>
              <a:rPr dirty="0"/>
              <a:t>. </a:t>
            </a:r>
            <a:br>
              <a:rPr dirty="0"/>
            </a:br>
            <a:r>
              <a:rPr u="sng" dirty="0" err="1"/>
              <a:t>Beslut</a:t>
            </a:r>
            <a:r>
              <a:rPr dirty="0"/>
              <a:t>: Release om x </a:t>
            </a:r>
            <a:r>
              <a:rPr dirty="0" err="1"/>
              <a:t>antal</a:t>
            </a:r>
            <a:r>
              <a:rPr dirty="0"/>
              <a:t> </a:t>
            </a:r>
            <a:r>
              <a:rPr dirty="0" err="1"/>
              <a:t>månader</a:t>
            </a:r>
            <a:r>
              <a:rPr dirty="0"/>
              <a:t>.</a:t>
            </a:r>
            <a:br>
              <a:rPr dirty="0"/>
            </a:br>
            <a:r>
              <a:rPr u="sng" dirty="0"/>
              <a:t>Data</a:t>
            </a:r>
            <a:r>
              <a:rPr dirty="0"/>
              <a:t>: </a:t>
            </a:r>
            <a:r>
              <a:rPr dirty="0" err="1"/>
              <a:t>antalet</a:t>
            </a:r>
            <a:r>
              <a:rPr dirty="0"/>
              <a:t> </a:t>
            </a:r>
            <a:r>
              <a:rPr dirty="0" err="1"/>
              <a:t>buggar</a:t>
            </a:r>
            <a:r>
              <a:rPr dirty="0"/>
              <a:t> </a:t>
            </a:r>
            <a:r>
              <a:rPr dirty="0" err="1"/>
              <a:t>i</a:t>
            </a:r>
            <a:r>
              <a:rPr dirty="0"/>
              <a:t> </a:t>
            </a:r>
            <a:r>
              <a:rPr dirty="0" err="1"/>
              <a:t>tidigare</a:t>
            </a:r>
            <a:r>
              <a:rPr dirty="0"/>
              <a:t> releaser, </a:t>
            </a:r>
            <a:r>
              <a:rPr dirty="0" err="1"/>
              <a:t>releasedatum</a:t>
            </a:r>
            <a:r>
              <a:rPr dirty="0"/>
              <a:t>, </a:t>
            </a:r>
            <a:br>
              <a:rPr dirty="0"/>
            </a:br>
            <a:r>
              <a:rPr dirty="0"/>
              <a:t>         </a:t>
            </a:r>
            <a:r>
              <a:rPr dirty="0" err="1"/>
              <a:t>försäljningsdata</a:t>
            </a:r>
            <a:r>
              <a:rPr dirty="0"/>
              <a:t> vid </a:t>
            </a:r>
            <a:r>
              <a:rPr dirty="0" err="1"/>
              <a:t>tidigare</a:t>
            </a:r>
            <a:r>
              <a:rPr dirty="0"/>
              <a:t> releaser etc.</a:t>
            </a:r>
            <a:br>
              <a:rPr dirty="0"/>
            </a:br>
            <a:r>
              <a:rPr u="sng" dirty="0" err="1"/>
              <a:t>Osäkerhet</a:t>
            </a:r>
            <a:r>
              <a:rPr dirty="0"/>
              <a:t>: </a:t>
            </a:r>
            <a:r>
              <a:rPr dirty="0" err="1"/>
              <a:t>Sannolikhetsfördelning</a:t>
            </a:r>
            <a:r>
              <a:rPr dirty="0"/>
              <a:t> </a:t>
            </a:r>
            <a:r>
              <a:rPr dirty="0" err="1"/>
              <a:t>över</a:t>
            </a:r>
            <a:r>
              <a:rPr dirty="0"/>
              <a:t> </a:t>
            </a:r>
            <a:r>
              <a:rPr dirty="0" err="1"/>
              <a:t>antalet</a:t>
            </a:r>
            <a:r>
              <a:rPr dirty="0"/>
              <a:t> </a:t>
            </a:r>
            <a:r>
              <a:rPr dirty="0" err="1"/>
              <a:t>buggar</a:t>
            </a:r>
            <a:r>
              <a:rPr dirty="0"/>
              <a:t> vid </a:t>
            </a:r>
            <a:r>
              <a:rPr dirty="0" err="1"/>
              <a:t>olika</a:t>
            </a:r>
            <a:r>
              <a:rPr dirty="0"/>
              <a:t> </a:t>
            </a:r>
            <a:r>
              <a:rPr dirty="0" err="1"/>
              <a:t>releasedatum</a:t>
            </a:r>
            <a:r>
              <a:rPr dirty="0"/>
              <a:t>. </a:t>
            </a:r>
            <a:br>
              <a:rPr dirty="0"/>
            </a:br>
            <a:r>
              <a:rPr dirty="0" err="1"/>
              <a:t>Pr</a:t>
            </a:r>
            <a:r>
              <a:rPr dirty="0"/>
              <a:t>(</a:t>
            </a:r>
            <a:r>
              <a:rPr dirty="0" err="1"/>
              <a:t>minst</a:t>
            </a:r>
            <a:r>
              <a:rPr dirty="0"/>
              <a:t> </a:t>
            </a:r>
            <a:r>
              <a:rPr dirty="0" err="1"/>
              <a:t>en</a:t>
            </a:r>
            <a:r>
              <a:rPr dirty="0"/>
              <a:t> </a:t>
            </a:r>
            <a:r>
              <a:rPr dirty="0" err="1"/>
              <a:t>allvarlig</a:t>
            </a:r>
            <a:r>
              <a:rPr dirty="0"/>
              <a:t> </a:t>
            </a:r>
            <a:r>
              <a:rPr dirty="0" err="1"/>
              <a:t>bugg</a:t>
            </a:r>
            <a:r>
              <a:rPr dirty="0"/>
              <a:t> vid release om x </a:t>
            </a:r>
            <a:r>
              <a:rPr dirty="0" err="1"/>
              <a:t>månader</a:t>
            </a:r>
            <a:r>
              <a:rPr dirty="0"/>
              <a:t>) =  </a:t>
            </a:r>
            <a:br>
              <a:rPr dirty="0"/>
            </a:br>
            <a:r>
              <a:rPr dirty="0" err="1"/>
              <a:t>Sannolikhetsfördelning</a:t>
            </a:r>
            <a:r>
              <a:rPr dirty="0"/>
              <a:t> </a:t>
            </a:r>
            <a:r>
              <a:rPr dirty="0" err="1"/>
              <a:t>över</a:t>
            </a:r>
            <a:r>
              <a:rPr dirty="0"/>
              <a:t> </a:t>
            </a:r>
            <a:r>
              <a:rPr dirty="0" err="1"/>
              <a:t>antalet</a:t>
            </a:r>
            <a:r>
              <a:rPr dirty="0"/>
              <a:t> </a:t>
            </a:r>
            <a:r>
              <a:rPr dirty="0" err="1"/>
              <a:t>sålda</a:t>
            </a:r>
            <a:r>
              <a:rPr dirty="0"/>
              <a:t> licenser vid </a:t>
            </a:r>
            <a:r>
              <a:rPr dirty="0" err="1"/>
              <a:t>olika</a:t>
            </a:r>
            <a:r>
              <a:rPr dirty="0"/>
              <a:t> </a:t>
            </a:r>
            <a:r>
              <a:rPr dirty="0" err="1"/>
              <a:t>releasedatum</a:t>
            </a:r>
            <a:r>
              <a:rPr dirty="0"/>
              <a:t>.</a:t>
            </a:r>
            <a:br>
              <a:rPr dirty="0"/>
            </a:br>
            <a:endParaRPr dirty="0"/>
          </a:p>
        </p:txBody>
      </p:sp>
      <p:pic>
        <p:nvPicPr>
          <p:cNvPr id="150" name="bug.jpg" descr="bug.jpg"/>
          <p:cNvPicPr>
            <a:picLocks noChangeAspect="1"/>
          </p:cNvPicPr>
          <p:nvPr/>
        </p:nvPicPr>
        <p:blipFill>
          <a:blip r:embed="rId2">
            <a:extLst/>
          </a:blip>
          <a:stretch>
            <a:fillRect/>
          </a:stretch>
        </p:blipFill>
        <p:spPr>
          <a:xfrm>
            <a:off x="6013821" y="2467137"/>
            <a:ext cx="1550118" cy="1158712"/>
          </a:xfrm>
          <a:prstGeom prst="rect">
            <a:avLst/>
          </a:prstGeom>
          <a:ln w="12700">
            <a:miter lim="400000"/>
          </a:ln>
        </p:spPr>
      </p:pic>
      <p:pic>
        <p:nvPicPr>
          <p:cNvPr id="151" name="ReleaseSchedule.png" descr="ReleaseSchedule.png"/>
          <p:cNvPicPr>
            <a:picLocks noChangeAspect="1"/>
          </p:cNvPicPr>
          <p:nvPr/>
        </p:nvPicPr>
        <p:blipFill>
          <a:blip r:embed="rId3">
            <a:extLst/>
          </a:blip>
          <a:stretch>
            <a:fillRect/>
          </a:stretch>
        </p:blipFill>
        <p:spPr>
          <a:xfrm>
            <a:off x="8612534" y="4831307"/>
            <a:ext cx="4305469" cy="2249608"/>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8615614" y="7523398"/>
            <a:ext cx="1101484" cy="28949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55" name="Uppskatta nedladdningstid  Beslut: Vilken tid ska anges? Data: filstorlek, uppmätt Mbit/sek, Mbit/sek vid andra tillfällen, tid på dagen etc.  Osäkerhet: sannolikhetsfördelning över återstående tid. Förväntad återstående tid (bästa gissningen)."/>
          <p:cNvSpPr txBox="1">
            <a:spLocks noGrp="1"/>
          </p:cNvSpPr>
          <p:nvPr>
            <p:ph type="body" idx="1"/>
          </p:nvPr>
        </p:nvSpPr>
        <p:spPr>
          <a:prstGeom prst="rect">
            <a:avLst/>
          </a:prstGeom>
        </p:spPr>
        <p:txBody>
          <a:bodyPr>
            <a:normAutofit/>
          </a:bodyPr>
          <a:lstStyle/>
          <a:p>
            <a:r>
              <a:rPr sz="4400" b="1" dirty="0" err="1">
                <a:latin typeface="Abadi MT Condensed Extra Bold"/>
                <a:ea typeface="Abadi MT Condensed Extra Bold"/>
                <a:cs typeface="Abadi MT Condensed Extra Bold"/>
                <a:sym typeface="Abadi MT Condensed Extra Bold"/>
              </a:rPr>
              <a:t>Uppskatta</a:t>
            </a:r>
            <a:r>
              <a:rPr sz="4400" b="1" dirty="0">
                <a:latin typeface="Abadi MT Condensed Extra Bold"/>
                <a:ea typeface="Abadi MT Condensed Extra Bold"/>
                <a:cs typeface="Abadi MT Condensed Extra Bold"/>
                <a:sym typeface="Abadi MT Condensed Extra Bold"/>
              </a:rPr>
              <a:t> </a:t>
            </a:r>
            <a:r>
              <a:rPr sz="4400" b="1" dirty="0" err="1">
                <a:latin typeface="Abadi MT Condensed Extra Bold"/>
                <a:ea typeface="Abadi MT Condensed Extra Bold"/>
                <a:cs typeface="Abadi MT Condensed Extra Bold"/>
                <a:sym typeface="Abadi MT Condensed Extra Bold"/>
              </a:rPr>
              <a:t>nedladdningstid</a:t>
            </a:r>
            <a:r>
              <a:rPr sz="4400" b="1" dirty="0"/>
              <a:t> </a:t>
            </a:r>
            <a:r>
              <a:rPr sz="4400" dirty="0"/>
              <a:t/>
            </a:r>
            <a:br>
              <a:rPr sz="4400" dirty="0"/>
            </a:br>
            <a:r>
              <a:rPr sz="4400" u="sng" dirty="0" err="1"/>
              <a:t>Beslut</a:t>
            </a:r>
            <a:r>
              <a:rPr sz="4400" dirty="0"/>
              <a:t>: </a:t>
            </a:r>
            <a:r>
              <a:rPr sz="4400" dirty="0" err="1"/>
              <a:t>Vilken</a:t>
            </a:r>
            <a:r>
              <a:rPr sz="4400" dirty="0"/>
              <a:t> </a:t>
            </a:r>
            <a:r>
              <a:rPr sz="4400" dirty="0" err="1"/>
              <a:t>tid</a:t>
            </a:r>
            <a:r>
              <a:rPr sz="4400" dirty="0"/>
              <a:t> </a:t>
            </a:r>
            <a:r>
              <a:rPr sz="4400" dirty="0" err="1"/>
              <a:t>ska</a:t>
            </a:r>
            <a:r>
              <a:rPr sz="4400" dirty="0"/>
              <a:t> </a:t>
            </a:r>
            <a:r>
              <a:rPr sz="4400" dirty="0" err="1"/>
              <a:t>anges</a:t>
            </a:r>
            <a:r>
              <a:rPr sz="4400" dirty="0"/>
              <a:t>?</a:t>
            </a:r>
            <a:br>
              <a:rPr sz="4400" dirty="0"/>
            </a:br>
            <a:r>
              <a:rPr sz="4400" u="sng" dirty="0"/>
              <a:t>Data</a:t>
            </a:r>
            <a:r>
              <a:rPr sz="4400" dirty="0"/>
              <a:t>: </a:t>
            </a:r>
            <a:r>
              <a:rPr sz="4400" dirty="0" err="1"/>
              <a:t>filstorlek</a:t>
            </a:r>
            <a:r>
              <a:rPr sz="4400" dirty="0"/>
              <a:t>, </a:t>
            </a:r>
            <a:r>
              <a:rPr sz="4400" dirty="0" err="1"/>
              <a:t>uppmätt</a:t>
            </a:r>
            <a:r>
              <a:rPr sz="4400" dirty="0"/>
              <a:t> Mbit/</a:t>
            </a:r>
            <a:r>
              <a:rPr sz="4400" dirty="0" err="1"/>
              <a:t>sek</a:t>
            </a:r>
            <a:r>
              <a:rPr sz="4400" dirty="0"/>
              <a:t>, Mbit/</a:t>
            </a:r>
            <a:r>
              <a:rPr sz="4400" dirty="0" err="1"/>
              <a:t>sek</a:t>
            </a:r>
            <a:r>
              <a:rPr sz="4400" dirty="0"/>
              <a:t> vid </a:t>
            </a:r>
            <a:r>
              <a:rPr sz="4400" dirty="0" err="1"/>
              <a:t>andra</a:t>
            </a:r>
            <a:r>
              <a:rPr sz="4400" dirty="0"/>
              <a:t> </a:t>
            </a:r>
            <a:r>
              <a:rPr sz="4400" dirty="0" err="1"/>
              <a:t>tillfällen</a:t>
            </a:r>
            <a:r>
              <a:rPr sz="4400" dirty="0"/>
              <a:t>, </a:t>
            </a:r>
            <a:r>
              <a:rPr sz="4400" dirty="0" err="1"/>
              <a:t>tid</a:t>
            </a:r>
            <a:r>
              <a:rPr sz="4400" dirty="0"/>
              <a:t> </a:t>
            </a:r>
            <a:r>
              <a:rPr sz="4400" dirty="0" err="1"/>
              <a:t>på</a:t>
            </a:r>
            <a:r>
              <a:rPr sz="4400" dirty="0"/>
              <a:t> </a:t>
            </a:r>
            <a:r>
              <a:rPr sz="4400" dirty="0" err="1"/>
              <a:t>dagen</a:t>
            </a:r>
            <a:r>
              <a:rPr sz="4400" dirty="0"/>
              <a:t> etc. </a:t>
            </a:r>
            <a:br>
              <a:rPr sz="4400" dirty="0"/>
            </a:br>
            <a:r>
              <a:rPr sz="4400" u="sng" dirty="0" err="1"/>
              <a:t>Osäkerhet</a:t>
            </a:r>
            <a:r>
              <a:rPr sz="4400" dirty="0"/>
              <a:t>: </a:t>
            </a:r>
            <a:r>
              <a:rPr sz="4400" dirty="0" err="1"/>
              <a:t>sannolikhetsfördelning</a:t>
            </a:r>
            <a:r>
              <a:rPr sz="4400" dirty="0"/>
              <a:t> </a:t>
            </a:r>
            <a:r>
              <a:rPr sz="4400" dirty="0" err="1"/>
              <a:t>över</a:t>
            </a:r>
            <a:r>
              <a:rPr sz="4400" dirty="0"/>
              <a:t> </a:t>
            </a:r>
            <a:r>
              <a:rPr sz="4400" dirty="0" err="1"/>
              <a:t>återstående</a:t>
            </a:r>
            <a:r>
              <a:rPr sz="4400" dirty="0"/>
              <a:t> </a:t>
            </a:r>
            <a:r>
              <a:rPr sz="4400" dirty="0" err="1"/>
              <a:t>tid</a:t>
            </a:r>
            <a:r>
              <a:rPr sz="4400" dirty="0"/>
              <a:t>. </a:t>
            </a:r>
            <a:r>
              <a:rPr sz="4400" dirty="0" err="1"/>
              <a:t>Förväntad</a:t>
            </a:r>
            <a:r>
              <a:rPr sz="4400" dirty="0"/>
              <a:t> </a:t>
            </a:r>
            <a:r>
              <a:rPr sz="4400" dirty="0" err="1"/>
              <a:t>återstående</a:t>
            </a:r>
            <a:r>
              <a:rPr sz="4400" dirty="0"/>
              <a:t> </a:t>
            </a:r>
            <a:r>
              <a:rPr sz="4400" dirty="0" err="1"/>
              <a:t>tid</a:t>
            </a:r>
            <a:r>
              <a:rPr sz="4400" dirty="0"/>
              <a:t> (</a:t>
            </a:r>
            <a:r>
              <a:rPr sz="4400" dirty="0" err="1"/>
              <a:t>bästa</a:t>
            </a:r>
            <a:r>
              <a:rPr sz="4400" dirty="0"/>
              <a:t> </a:t>
            </a:r>
            <a:r>
              <a:rPr sz="4400" dirty="0" err="1"/>
              <a:t>gissningen</a:t>
            </a:r>
            <a:r>
              <a:rPr sz="4400" dirty="0"/>
              <a:t>).</a:t>
            </a:r>
          </a:p>
        </p:txBody>
      </p:sp>
      <p:pic>
        <p:nvPicPr>
          <p:cNvPr id="156" name="EstimatedTimeRemaining.jpg" descr="EstimatedTimeRemaining.jpg"/>
          <p:cNvPicPr>
            <a:picLocks noChangeAspect="1"/>
          </p:cNvPicPr>
          <p:nvPr/>
        </p:nvPicPr>
        <p:blipFill>
          <a:blip r:embed="rId2">
            <a:extLst/>
          </a:blip>
          <a:stretch>
            <a:fillRect/>
          </a:stretch>
        </p:blipFill>
        <p:spPr>
          <a:xfrm>
            <a:off x="8460597" y="2536588"/>
            <a:ext cx="4431420" cy="21407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 keep saying the sexy job in the next ten years will be statisticians.”  Hal Varian, Chief Economist, Google.…"/>
          <p:cNvSpPr txBox="1">
            <a:spLocks noGrp="1"/>
          </p:cNvSpPr>
          <p:nvPr>
            <p:ph type="body" idx="1"/>
          </p:nvPr>
        </p:nvSpPr>
        <p:spPr>
          <a:xfrm>
            <a:off x="480967" y="3193375"/>
            <a:ext cx="12293600" cy="6299200"/>
          </a:xfrm>
          <a:prstGeom prst="rect">
            <a:avLst/>
          </a:prstGeom>
        </p:spPr>
        <p:txBody>
          <a:bodyPr>
            <a:normAutofit lnSpcReduction="10000"/>
          </a:bodyPr>
          <a:lstStyle/>
          <a:p>
            <a:pPr marL="312420" indent="-312420" defTabSz="350520">
              <a:spcBef>
                <a:spcPts val="2700"/>
              </a:spcBef>
              <a:defRPr sz="2760"/>
            </a:pPr>
            <a:r>
              <a:rPr dirty="0"/>
              <a:t>“I keep saying the </a:t>
            </a:r>
            <a:r>
              <a:rPr b="1" dirty="0">
                <a:latin typeface="Abadi MT Condensed Extra Bold"/>
                <a:ea typeface="Abadi MT Condensed Extra Bold"/>
                <a:cs typeface="Abadi MT Condensed Extra Bold"/>
                <a:sym typeface="Abadi MT Condensed Extra Bold"/>
              </a:rPr>
              <a:t>sexy job</a:t>
            </a:r>
            <a:r>
              <a:rPr b="1" dirty="0"/>
              <a:t> </a:t>
            </a:r>
            <a:r>
              <a:rPr dirty="0"/>
              <a:t>in the next ten years will be statisticians.” </a:t>
            </a:r>
            <a:br>
              <a:rPr dirty="0"/>
            </a:br>
            <a:r>
              <a:rPr sz="1920" dirty="0"/>
              <a:t>Hal Varian, Chief Economist, Google.</a:t>
            </a:r>
          </a:p>
          <a:p>
            <a:pPr marL="312420" indent="-312420" defTabSz="350520">
              <a:spcBef>
                <a:spcPts val="2700"/>
              </a:spcBef>
              <a:defRPr sz="2760"/>
            </a:pPr>
            <a:r>
              <a:rPr dirty="0"/>
              <a:t>“But the challenges for </a:t>
            </a:r>
            <a:r>
              <a:rPr b="1" dirty="0">
                <a:latin typeface="Abadi MT Condensed Extra Bold"/>
                <a:ea typeface="Abadi MT Condensed Extra Bold"/>
                <a:cs typeface="Abadi MT Condensed Extra Bold"/>
                <a:sym typeface="Abadi MT Condensed Extra Bold"/>
              </a:rPr>
              <a:t>massive data</a:t>
            </a:r>
            <a:r>
              <a:rPr b="1" dirty="0"/>
              <a:t> </a:t>
            </a:r>
            <a:r>
              <a:rPr dirty="0"/>
              <a:t>go beyond the storage, indexing, and querying … and, instead, hinge on the ambitious goal of inference. Inference is the problem of turning data into knowledge … </a:t>
            </a:r>
            <a:r>
              <a:rPr b="1" dirty="0">
                <a:latin typeface="Abadi MT Condensed Extra Bold"/>
                <a:ea typeface="Abadi MT Condensed Extra Bold"/>
                <a:cs typeface="Abadi MT Condensed Extra Bold"/>
                <a:sym typeface="Abadi MT Condensed Extra Bold"/>
              </a:rPr>
              <a:t>Statistical rigor is necessary to justify the inferential leap from data to knowledge</a:t>
            </a:r>
            <a:r>
              <a:rPr b="1" dirty="0"/>
              <a:t> </a:t>
            </a:r>
            <a:r>
              <a:rPr dirty="0"/>
              <a:t>…” </a:t>
            </a:r>
            <a:br>
              <a:rPr dirty="0"/>
            </a:br>
            <a:r>
              <a:rPr sz="1920" dirty="0" err="1"/>
              <a:t>från</a:t>
            </a:r>
            <a:r>
              <a:rPr sz="1920" dirty="0"/>
              <a:t> </a:t>
            </a:r>
            <a:r>
              <a:rPr sz="1920" dirty="0" err="1"/>
              <a:t>rapporten</a:t>
            </a:r>
            <a:r>
              <a:rPr sz="1920" dirty="0"/>
              <a:t> Frontiers in Massive Data Analysis, US National Research Council.</a:t>
            </a:r>
          </a:p>
          <a:p>
            <a:pPr marL="312420" indent="-312420" defTabSz="350520">
              <a:spcBef>
                <a:spcPts val="2700"/>
              </a:spcBef>
              <a:defRPr sz="2760"/>
            </a:pPr>
            <a:r>
              <a:rPr dirty="0"/>
              <a:t>“</a:t>
            </a:r>
            <a:r>
              <a:rPr b="1" dirty="0">
                <a:latin typeface="Abadi MT Condensed Extra Bold"/>
                <a:ea typeface="Abadi MT Condensed Extra Bold"/>
                <a:cs typeface="Abadi MT Condensed Extra Bold"/>
                <a:sym typeface="Abadi MT Condensed Extra Bold"/>
              </a:rPr>
              <a:t>Computer scientists</a:t>
            </a:r>
            <a:r>
              <a:rPr b="1" dirty="0"/>
              <a:t> </a:t>
            </a:r>
            <a:r>
              <a:rPr dirty="0"/>
              <a:t>involved in building big-data systems </a:t>
            </a:r>
            <a:r>
              <a:rPr b="1" dirty="0">
                <a:latin typeface="Abadi MT Condensed Extra Bold"/>
                <a:ea typeface="Abadi MT Condensed Extra Bold"/>
                <a:cs typeface="Abadi MT Condensed Extra Bold"/>
                <a:sym typeface="Abadi MT Condensed Extra Bold"/>
              </a:rPr>
              <a:t>must develop a deeper awareness of inferential issues</a:t>
            </a:r>
            <a:r>
              <a:rPr dirty="0"/>
              <a:t>, while statisticians must concern themselves with scalability, algorithmic issues, and real-time decision-making.“</a:t>
            </a:r>
            <a:br>
              <a:rPr dirty="0"/>
            </a:br>
            <a:r>
              <a:rPr sz="1600" dirty="0" err="1"/>
              <a:t>från</a:t>
            </a:r>
            <a:r>
              <a:rPr sz="1600" dirty="0"/>
              <a:t> </a:t>
            </a:r>
            <a:r>
              <a:rPr sz="1600" dirty="0" err="1"/>
              <a:t>rapporten</a:t>
            </a:r>
            <a:r>
              <a:rPr sz="1600" dirty="0"/>
              <a:t> Frontiers in Massive Data Analysis, </a:t>
            </a:r>
            <a:r>
              <a:rPr sz="1600" dirty="0" smtClean="0"/>
              <a:t>US </a:t>
            </a:r>
            <a:r>
              <a:rPr sz="1600" dirty="0"/>
              <a:t>National Research Council.</a:t>
            </a:r>
          </a:p>
        </p:txBody>
      </p:sp>
      <p:pic>
        <p:nvPicPr>
          <p:cNvPr id="159" name="facebook-logo.png" descr="facebook-logo.png"/>
          <p:cNvPicPr>
            <a:picLocks noChangeAspect="1"/>
          </p:cNvPicPr>
          <p:nvPr/>
        </p:nvPicPr>
        <p:blipFill>
          <a:blip r:embed="rId2">
            <a:extLst/>
          </a:blip>
          <a:stretch>
            <a:fillRect/>
          </a:stretch>
        </p:blipFill>
        <p:spPr>
          <a:xfrm>
            <a:off x="9766183" y="2822960"/>
            <a:ext cx="1468099" cy="777634"/>
          </a:xfrm>
          <a:prstGeom prst="rect">
            <a:avLst/>
          </a:prstGeom>
          <a:ln w="12700">
            <a:miter lim="400000"/>
          </a:ln>
        </p:spPr>
      </p:pic>
      <p:sp>
        <p:nvSpPr>
          <p:cNvPr id="160" name="datavetare måste förstå statistik"/>
          <p:cNvSpPr txBox="1">
            <a:spLocks noGrp="1"/>
          </p:cNvSpPr>
          <p:nvPr>
            <p:ph type="title"/>
          </p:nvPr>
        </p:nvSpPr>
        <p:spPr>
          <a:prstGeom prst="rect">
            <a:avLst/>
          </a:prstGeom>
        </p:spPr>
        <p:txBody>
          <a:bodyPr>
            <a:normAutofit/>
          </a:bodyPr>
          <a:lstStyle>
            <a:lvl1pPr>
              <a:defRPr sz="5600"/>
            </a:lvl1pPr>
          </a:lstStyle>
          <a:p>
            <a:r>
              <a:rPr sz="4400" b="1" dirty="0" err="1"/>
              <a:t>datavetare</a:t>
            </a:r>
            <a:r>
              <a:rPr sz="4400" b="1" dirty="0"/>
              <a:t> </a:t>
            </a:r>
            <a:r>
              <a:rPr sz="4400" b="1" dirty="0" err="1"/>
              <a:t>måste</a:t>
            </a:r>
            <a:r>
              <a:rPr sz="4400" b="1" dirty="0"/>
              <a:t> </a:t>
            </a:r>
            <a:r>
              <a:rPr sz="4400" b="1" dirty="0" err="1"/>
              <a:t>förstå</a:t>
            </a:r>
            <a:r>
              <a:rPr sz="4400" b="1" dirty="0"/>
              <a:t> </a:t>
            </a:r>
            <a:r>
              <a:rPr sz="4400" b="1" dirty="0" err="1"/>
              <a:t>statistik</a:t>
            </a:r>
            <a:endParaRPr sz="4400" b="1" dirty="0"/>
          </a:p>
        </p:txBody>
      </p:sp>
      <p:pic>
        <p:nvPicPr>
          <p:cNvPr id="161" name="WhatStatsShouldAProgrammerKnow.png" descr="WhatStatsShouldAProgrammerKnow.png"/>
          <p:cNvPicPr>
            <a:picLocks noChangeAspect="1"/>
          </p:cNvPicPr>
          <p:nvPr/>
        </p:nvPicPr>
        <p:blipFill>
          <a:blip r:embed="rId3">
            <a:extLst/>
          </a:blip>
          <a:stretch>
            <a:fillRect/>
          </a:stretch>
        </p:blipFill>
        <p:spPr>
          <a:xfrm>
            <a:off x="8983025" y="8424705"/>
            <a:ext cx="4021775" cy="1298585"/>
          </a:xfrm>
          <a:prstGeom prst="rect">
            <a:avLst/>
          </a:prstGeom>
          <a:ln w="12700">
            <a:miter lim="400000"/>
          </a:ln>
        </p:spPr>
      </p:pic>
      <p:pic>
        <p:nvPicPr>
          <p:cNvPr id="162" name="Google.png" descr="Google.png"/>
          <p:cNvPicPr>
            <a:picLocks noChangeAspect="1"/>
          </p:cNvPicPr>
          <p:nvPr/>
        </p:nvPicPr>
        <p:blipFill>
          <a:blip r:embed="rId4">
            <a:extLst/>
          </a:blip>
          <a:stretch>
            <a:fillRect/>
          </a:stretch>
        </p:blipFill>
        <p:spPr>
          <a:xfrm>
            <a:off x="10128012" y="2208550"/>
            <a:ext cx="1843428" cy="633679"/>
          </a:xfrm>
          <a:prstGeom prst="rect">
            <a:avLst/>
          </a:prstGeom>
          <a:ln w="12700">
            <a:miter lim="400000"/>
          </a:ln>
        </p:spPr>
      </p:pic>
      <p:pic>
        <p:nvPicPr>
          <p:cNvPr id="163" name="amazon.png" descr="amazon.png"/>
          <p:cNvPicPr>
            <a:picLocks noChangeAspect="1"/>
          </p:cNvPicPr>
          <p:nvPr/>
        </p:nvPicPr>
        <p:blipFill>
          <a:blip r:embed="rId5">
            <a:extLst/>
          </a:blip>
          <a:stretch>
            <a:fillRect/>
          </a:stretch>
        </p:blipFill>
        <p:spPr>
          <a:xfrm>
            <a:off x="11253652" y="2962660"/>
            <a:ext cx="1751148" cy="49097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716</Words>
  <Application>Microsoft Office PowerPoint</Application>
  <PresentationFormat>Custom</PresentationFormat>
  <Paragraphs>103</Paragraphs>
  <Slides>22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 MT Condensed Extra Bold</vt:lpstr>
      <vt:lpstr>Abadi MT Condensed Light</vt:lpstr>
      <vt:lpstr>Gill Sans</vt:lpstr>
      <vt:lpstr>Gill Sans Light</vt:lpstr>
      <vt:lpstr>Helvetica</vt:lpstr>
      <vt:lpstr>Helvetica Neue</vt:lpstr>
      <vt:lpstr>Showroom</vt:lpstr>
      <vt:lpstr>Sannolikhetslära  och statistik</vt:lpstr>
      <vt:lpstr>Statistik? är inte det tabeller, typ?</vt:lpstr>
      <vt:lpstr>SAnnolikhetslära, statistik och beslut</vt:lpstr>
      <vt:lpstr>bygg ditt eget spamfilter</vt:lpstr>
      <vt:lpstr>Exempel - robotik</vt:lpstr>
      <vt:lpstr>robotik rimmar med statistik</vt:lpstr>
      <vt:lpstr>EXEMPEL - MJUKvaruutveckling</vt:lpstr>
      <vt:lpstr>EXEMPEL - MJUKvaruutveckling</vt:lpstr>
      <vt:lpstr>datavetare måste förstå statistik</vt:lpstr>
      <vt:lpstr>SANNOLIKHETer</vt:lpstr>
      <vt:lpstr>Grundläggande terminologi för sannolikheter</vt:lpstr>
      <vt:lpstr>Mängdlära</vt:lpstr>
      <vt:lpstr>Räkna med SANNOLIKHETER</vt:lpstr>
      <vt:lpstr>EXEMPEL 1</vt:lpstr>
      <vt:lpstr>EXEMPEL 2</vt:lpstr>
      <vt:lpstr>Betingade sannolikheter</vt:lpstr>
      <vt:lpstr>Bayes sats</vt:lpstr>
      <vt:lpstr>Lagen om total sannolikhet</vt:lpstr>
      <vt:lpstr>bayes sats - alternativ form</vt:lpstr>
      <vt:lpstr>Lika sannolika utfall -Kombinatorik</vt:lpstr>
      <vt:lpstr>Permutationer och kombinationer</vt:lpstr>
      <vt:lpstr>Olika tolkningar av en sannolikhet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Sannolikhetslära  och statistik</dc:title>
  <cp:lastModifiedBy>Jose M Pena</cp:lastModifiedBy>
  <cp:revision>7</cp:revision>
  <dcterms:modified xsi:type="dcterms:W3CDTF">2018-08-21T06:56:54Z</dcterms:modified>
</cp:coreProperties>
</file>